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86" r:id="rId4"/>
    <p:sldId id="258" r:id="rId5"/>
    <p:sldId id="282" r:id="rId6"/>
    <p:sldId id="278" r:id="rId7"/>
    <p:sldId id="274" r:id="rId8"/>
    <p:sldId id="275" r:id="rId9"/>
    <p:sldId id="276" r:id="rId10"/>
    <p:sldId id="277" r:id="rId11"/>
    <p:sldId id="260" r:id="rId12"/>
    <p:sldId id="261" r:id="rId13"/>
    <p:sldId id="262" r:id="rId14"/>
    <p:sldId id="263" r:id="rId15"/>
    <p:sldId id="264" r:id="rId16"/>
    <p:sldId id="265" r:id="rId17"/>
    <p:sldId id="283" r:id="rId18"/>
    <p:sldId id="284" r:id="rId19"/>
    <p:sldId id="285" r:id="rId20"/>
  </p:sldIdLst>
  <p:sldSz cx="12192000" cy="6858000"/>
  <p:notesSz cx="6858000" cy="9144000"/>
  <p:embeddedFontLst>
    <p:embeddedFont>
      <p:font typeface="Urbanist" panose="02020500000000000000" charset="0"/>
      <p:regular r:id="rId22"/>
      <p:bold r:id="rId23"/>
      <p:italic r:id="rId24"/>
      <p:boldItalic r:id="rId25"/>
    </p:embeddedFont>
    <p:embeddedFont>
      <p:font typeface="微軟正黑體" panose="020B0604030504040204" pitchFamily="34" charset="-12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DE80"/>
    <a:srgbClr val="3C43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F325B-1894-428C-BC31-450B8E8CFEEB}">
  <a:tblStyle styleId="{D96F325B-1894-428C-BC31-450B8E8CFEE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3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866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8701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a:extLst>
            <a:ext uri="{FF2B5EF4-FFF2-40B4-BE49-F238E27FC236}">
              <a16:creationId xmlns:a16="http://schemas.microsoft.com/office/drawing/2014/main" id="{3EA3F7A6-ABFE-2061-1603-98F2B4868203}"/>
            </a:ext>
          </a:extLst>
        </p:cNvPr>
        <p:cNvGrpSpPr/>
        <p:nvPr/>
      </p:nvGrpSpPr>
      <p:grpSpPr>
        <a:xfrm>
          <a:off x="0" y="0"/>
          <a:ext cx="0" cy="0"/>
          <a:chOff x="0" y="0"/>
          <a:chExt cx="0" cy="0"/>
        </a:xfrm>
      </p:grpSpPr>
      <p:sp>
        <p:nvSpPr>
          <p:cNvPr id="259" name="Google Shape;259;p8:notes">
            <a:extLst>
              <a:ext uri="{FF2B5EF4-FFF2-40B4-BE49-F238E27FC236}">
                <a16:creationId xmlns:a16="http://schemas.microsoft.com/office/drawing/2014/main" id="{12C9E4D0-7686-0F0E-7D90-5CBD2E6B31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8:notes">
            <a:extLst>
              <a:ext uri="{FF2B5EF4-FFF2-40B4-BE49-F238E27FC236}">
                <a16:creationId xmlns:a16="http://schemas.microsoft.com/office/drawing/2014/main" id="{4922170F-1BDF-8979-B4EB-BC16401C4A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87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15ABCEC-88A1-4559-9471-DDA75F13F5DA}"/>
            </a:ext>
          </a:extLst>
        </p:cNvPr>
        <p:cNvGrpSpPr/>
        <p:nvPr/>
      </p:nvGrpSpPr>
      <p:grpSpPr>
        <a:xfrm>
          <a:off x="0" y="0"/>
          <a:ext cx="0" cy="0"/>
          <a:chOff x="0" y="0"/>
          <a:chExt cx="0" cy="0"/>
        </a:xfrm>
      </p:grpSpPr>
      <p:sp>
        <p:nvSpPr>
          <p:cNvPr id="88" name="Google Shape;88;p2:notes">
            <a:extLst>
              <a:ext uri="{FF2B5EF4-FFF2-40B4-BE49-F238E27FC236}">
                <a16:creationId xmlns:a16="http://schemas.microsoft.com/office/drawing/2014/main" id="{69554D88-A3C0-BD49-CBD3-7A8064F5C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a:extLst>
              <a:ext uri="{FF2B5EF4-FFF2-40B4-BE49-F238E27FC236}">
                <a16:creationId xmlns:a16="http://schemas.microsoft.com/office/drawing/2014/main" id="{8FCFC3CF-88E7-624E-87FC-F81E92B7F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734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b1461d48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3b1461d48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7.png"/><Relationship Id="rId11"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openxmlformats.org/officeDocument/2006/relationships/image" Target="../media/image18.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7.png"/><Relationship Id="rId11" Type="http://schemas.openxmlformats.org/officeDocument/2006/relationships/image" Target="../media/image25.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13"/>
          <p:cNvSpPr txBox="1"/>
          <p:nvPr/>
        </p:nvSpPr>
        <p:spPr>
          <a:xfrm>
            <a:off x="571500" y="2145200"/>
            <a:ext cx="9761400" cy="17454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400" b="1" i="0" u="none" strike="noStrike" cap="none" dirty="0">
                <a:solidFill>
                  <a:srgbClr val="F5F5F5"/>
                </a:solidFill>
                <a:latin typeface="Urbanist"/>
                <a:ea typeface="Urbanist"/>
                <a:cs typeface="Urbanist"/>
                <a:sym typeface="Urbanist"/>
              </a:rPr>
              <a:t>ME2025</a:t>
            </a:r>
            <a:br>
              <a:rPr lang="en-US" sz="1800" b="0" i="0" u="none" strike="noStrike" cap="none" dirty="0">
                <a:solidFill>
                  <a:schemeClr val="dk1"/>
                </a:solidFill>
                <a:latin typeface="Calibri"/>
                <a:ea typeface="Calibri"/>
                <a:cs typeface="Calibri"/>
                <a:sym typeface="Calibri"/>
              </a:rPr>
            </a:br>
            <a:r>
              <a:rPr lang="en-US" sz="5400" b="1" i="0" u="none" strike="noStrike" cap="none" dirty="0" err="1">
                <a:solidFill>
                  <a:srgbClr val="4ADE80"/>
                </a:solidFill>
                <a:latin typeface="Urbanist"/>
                <a:ea typeface="Urbanist"/>
                <a:cs typeface="Urbanist"/>
                <a:sym typeface="Urbanist"/>
              </a:rPr>
              <a:t>線上街機平台</a:t>
            </a:r>
            <a:r>
              <a:rPr lang="en-US" sz="5400" b="1" dirty="0">
                <a:solidFill>
                  <a:srgbClr val="4ADE80"/>
                </a:solidFill>
                <a:latin typeface="Urbanist"/>
                <a:ea typeface="Urbanist"/>
                <a:cs typeface="Urbanist"/>
                <a:sym typeface="Urbanist"/>
              </a:rPr>
              <a:t>-ARCADE HUB</a:t>
            </a:r>
            <a:endParaRPr dirty="0"/>
          </a:p>
        </p:txBody>
      </p:sp>
      <p:sp>
        <p:nvSpPr>
          <p:cNvPr id="86" name="Google Shape;86;p13"/>
          <p:cNvSpPr txBox="1"/>
          <p:nvPr/>
        </p:nvSpPr>
        <p:spPr>
          <a:xfrm>
            <a:off x="571500" y="3844230"/>
            <a:ext cx="4057800" cy="116339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00" dirty="0" err="1">
                <a:solidFill>
                  <a:srgbClr val="CBD5E1"/>
                </a:solidFill>
                <a:latin typeface="Urbanist"/>
                <a:ea typeface="Urbanist"/>
                <a:cs typeface="Urbanist"/>
                <a:sym typeface="Urbanist"/>
              </a:rPr>
              <a:t>期末專題</a:t>
            </a:r>
            <a:r>
              <a:rPr lang="en-US" sz="1800" b="0" i="0" u="none" strike="noStrike" cap="none" dirty="0" err="1">
                <a:solidFill>
                  <a:srgbClr val="CBD5E1"/>
                </a:solidFill>
                <a:latin typeface="Urbanist"/>
                <a:ea typeface="Urbanist"/>
                <a:cs typeface="Urbanist"/>
                <a:sym typeface="Urbanist"/>
              </a:rPr>
              <a:t>報告</a:t>
            </a:r>
            <a:br>
              <a:rPr lang="en-US" sz="1800" b="0" i="0" u="none" strike="noStrike" cap="none" dirty="0">
                <a:solidFill>
                  <a:schemeClr val="dk1"/>
                </a:solidFill>
                <a:latin typeface="Calibri"/>
                <a:ea typeface="Calibri"/>
                <a:cs typeface="Calibri"/>
                <a:sym typeface="Calibri"/>
              </a:rPr>
            </a:br>
            <a:r>
              <a:rPr lang="en-US" sz="1800" b="0" i="0" u="none" strike="noStrike" cap="none" dirty="0">
                <a:solidFill>
                  <a:srgbClr val="CBD5E1"/>
                </a:solidFill>
                <a:latin typeface="Urbanist"/>
                <a:ea typeface="Urbanist"/>
                <a:cs typeface="Urbanist"/>
                <a:sym typeface="Urbanist"/>
              </a:rPr>
              <a:t>報告人：</a:t>
            </a:r>
            <a:r>
              <a:rPr lang="en-US" sz="1800" dirty="0">
                <a:solidFill>
                  <a:srgbClr val="CBD5E1"/>
                </a:solidFill>
                <a:latin typeface="Urbanist"/>
                <a:ea typeface="Urbanist"/>
                <a:cs typeface="Urbanist"/>
                <a:sym typeface="Urbanist"/>
              </a:rPr>
              <a:t>111303307 </a:t>
            </a:r>
            <a:r>
              <a:rPr lang="en-US" sz="1800" dirty="0" err="1">
                <a:solidFill>
                  <a:srgbClr val="CBD5E1"/>
                </a:solidFill>
                <a:latin typeface="Urbanist"/>
                <a:ea typeface="Urbanist"/>
                <a:cs typeface="Urbanist"/>
                <a:sym typeface="Urbanist"/>
              </a:rPr>
              <a:t>黃紹輔</a:t>
            </a:r>
            <a:endParaRPr sz="1800" dirty="0">
              <a:solidFill>
                <a:srgbClr val="CBD5E1"/>
              </a:solidFill>
              <a:latin typeface="Urbanist"/>
              <a:ea typeface="Urbanist"/>
              <a:cs typeface="Urbanist"/>
              <a:sym typeface="Urbanist"/>
            </a:endParaRPr>
          </a:p>
          <a:p>
            <a:pPr marL="0" marR="0" lvl="0" indent="0" algn="l" rtl="0">
              <a:lnSpc>
                <a:spcPct val="140000"/>
              </a:lnSpc>
              <a:spcBef>
                <a:spcPts val="0"/>
              </a:spcBef>
              <a:spcAft>
                <a:spcPts val="0"/>
              </a:spcAft>
              <a:buNone/>
            </a:pPr>
            <a:r>
              <a:rPr lang="en-US" sz="1800" dirty="0">
                <a:solidFill>
                  <a:srgbClr val="CBD5E1"/>
                </a:solidFill>
                <a:latin typeface="Urbanist"/>
                <a:ea typeface="Urbanist"/>
                <a:cs typeface="Urbanist"/>
                <a:sym typeface="Urbanist"/>
              </a:rPr>
              <a:t>	111303555 詹智翔</a:t>
            </a:r>
            <a:endParaRPr sz="1800" dirty="0">
              <a:solidFill>
                <a:srgbClr val="CBD5E1"/>
              </a:solidFill>
              <a:latin typeface="Urbanist"/>
              <a:ea typeface="Urbanist"/>
              <a:cs typeface="Urbanist"/>
              <a:sym typeface="Urbani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7F24792D-611E-D080-CD48-1D9CC70E1FB3}"/>
              </a:ext>
            </a:extLst>
          </p:cNvPr>
          <p:cNvSpPr/>
          <p:nvPr/>
        </p:nvSpPr>
        <p:spPr>
          <a:xfrm>
            <a:off x="-7567863" y="-1913021"/>
            <a:ext cx="10684042" cy="10684042"/>
          </a:xfrm>
          <a:prstGeom prst="ellipse">
            <a:avLst/>
          </a:prstGeom>
          <a:solidFill>
            <a:schemeClr val="tx1">
              <a:lumMod val="95000"/>
              <a:lumOff val="5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55" name="群組 54">
            <a:extLst>
              <a:ext uri="{FF2B5EF4-FFF2-40B4-BE49-F238E27FC236}">
                <a16:creationId xmlns:a16="http://schemas.microsoft.com/office/drawing/2014/main" id="{895CF40B-CF41-3E4E-6F81-DB0A0FDB5017}"/>
              </a:ext>
            </a:extLst>
          </p:cNvPr>
          <p:cNvGrpSpPr/>
          <p:nvPr/>
        </p:nvGrpSpPr>
        <p:grpSpPr>
          <a:xfrm rot="7620000">
            <a:off x="-5073090" y="-597856"/>
            <a:ext cx="6821906" cy="7688180"/>
            <a:chOff x="-5636796" y="-848228"/>
            <a:chExt cx="6821906" cy="7688180"/>
          </a:xfrm>
        </p:grpSpPr>
        <p:sp>
          <p:nvSpPr>
            <p:cNvPr id="9" name="手繪多邊形: 圖案 8">
              <a:extLst>
                <a:ext uri="{FF2B5EF4-FFF2-40B4-BE49-F238E27FC236}">
                  <a16:creationId xmlns:a16="http://schemas.microsoft.com/office/drawing/2014/main" id="{88FDAC37-D615-B5AC-F09B-09A67037C775}"/>
                </a:ext>
              </a:extLst>
            </p:cNvPr>
            <p:cNvSpPr/>
            <p:nvPr/>
          </p:nvSpPr>
          <p:spPr>
            <a:xfrm>
              <a:off x="-5636796" y="-848228"/>
              <a:ext cx="6821906" cy="7688180"/>
            </a:xfrm>
            <a:custGeom>
              <a:avLst/>
              <a:gdLst>
                <a:gd name="connsiteX0" fmla="*/ 3410952 w 6821906"/>
                <a:gd name="connsiteY0" fmla="*/ 0 h 7688180"/>
                <a:gd name="connsiteX1" fmla="*/ 3929835 w 6821906"/>
                <a:gd name="connsiteY1" fmla="*/ 905503 h 7688180"/>
                <a:gd name="connsiteX2" fmla="*/ 3930407 w 6821906"/>
                <a:gd name="connsiteY2" fmla="*/ 905576 h 7688180"/>
                <a:gd name="connsiteX3" fmla="*/ 6821906 w 6821906"/>
                <a:gd name="connsiteY3" fmla="*/ 4277227 h 7688180"/>
                <a:gd name="connsiteX4" fmla="*/ 3410953 w 6821906"/>
                <a:gd name="connsiteY4" fmla="*/ 7688180 h 7688180"/>
                <a:gd name="connsiteX5" fmla="*/ 0 w 6821906"/>
                <a:gd name="connsiteY5" fmla="*/ 4277227 h 7688180"/>
                <a:gd name="connsiteX6" fmla="*/ 2891499 w 6821906"/>
                <a:gd name="connsiteY6" fmla="*/ 905576 h 7688180"/>
                <a:gd name="connsiteX7" fmla="*/ 2892068 w 6821906"/>
                <a:gd name="connsiteY7" fmla="*/ 905504 h 76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1906" h="7688180">
                  <a:moveTo>
                    <a:pt x="3410952" y="0"/>
                  </a:moveTo>
                  <a:lnTo>
                    <a:pt x="3929835" y="905503"/>
                  </a:lnTo>
                  <a:lnTo>
                    <a:pt x="3930407" y="905576"/>
                  </a:lnTo>
                  <a:cubicBezTo>
                    <a:pt x="5567686" y="1155747"/>
                    <a:pt x="6821906" y="2570018"/>
                    <a:pt x="6821906" y="4277227"/>
                  </a:cubicBezTo>
                  <a:cubicBezTo>
                    <a:pt x="6821906" y="6161044"/>
                    <a:pt x="5294770" y="7688180"/>
                    <a:pt x="3410953" y="7688180"/>
                  </a:cubicBezTo>
                  <a:cubicBezTo>
                    <a:pt x="1527136" y="7688180"/>
                    <a:pt x="0" y="6161044"/>
                    <a:pt x="0" y="4277227"/>
                  </a:cubicBezTo>
                  <a:cubicBezTo>
                    <a:pt x="0" y="2570018"/>
                    <a:pt x="1254220" y="1155747"/>
                    <a:pt x="2891499" y="905576"/>
                  </a:cubicBezTo>
                  <a:lnTo>
                    <a:pt x="2892068" y="905504"/>
                  </a:lnTo>
                  <a:close/>
                </a:path>
              </a:pathLst>
            </a:cu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1F25C2BB-A870-CF9A-6D5C-6B8E3817F03D}"/>
                </a:ext>
              </a:extLst>
            </p:cNvPr>
            <p:cNvSpPr/>
            <p:nvPr/>
          </p:nvSpPr>
          <p:spPr>
            <a:xfrm>
              <a:off x="-5083344" y="559468"/>
              <a:ext cx="5739063" cy="573906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26" name="橢圓 25">
            <a:extLst>
              <a:ext uri="{FF2B5EF4-FFF2-40B4-BE49-F238E27FC236}">
                <a16:creationId xmlns:a16="http://schemas.microsoft.com/office/drawing/2014/main" id="{4D7FC50F-4C99-A0B3-DFAB-893766E97324}"/>
              </a:ext>
            </a:extLst>
          </p:cNvPr>
          <p:cNvSpPr/>
          <p:nvPr/>
        </p:nvSpPr>
        <p:spPr>
          <a:xfrm>
            <a:off x="1868046" y="185058"/>
            <a:ext cx="900000" cy="90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7" name="橢圓 26">
            <a:extLst>
              <a:ext uri="{FF2B5EF4-FFF2-40B4-BE49-F238E27FC236}">
                <a16:creationId xmlns:a16="http://schemas.microsoft.com/office/drawing/2014/main" id="{2088B8C0-9710-7032-B8A1-7CB65168ECA8}"/>
              </a:ext>
            </a:extLst>
          </p:cNvPr>
          <p:cNvSpPr/>
          <p:nvPr/>
        </p:nvSpPr>
        <p:spPr>
          <a:xfrm>
            <a:off x="2323078" y="1281670"/>
            <a:ext cx="900000" cy="9000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橢圓 27">
            <a:extLst>
              <a:ext uri="{FF2B5EF4-FFF2-40B4-BE49-F238E27FC236}">
                <a16:creationId xmlns:a16="http://schemas.microsoft.com/office/drawing/2014/main" id="{85EFA076-E5D1-CEA9-84E5-269C24E135F4}"/>
              </a:ext>
            </a:extLst>
          </p:cNvPr>
          <p:cNvSpPr/>
          <p:nvPr/>
        </p:nvSpPr>
        <p:spPr>
          <a:xfrm>
            <a:off x="2556171" y="2459594"/>
            <a:ext cx="900000" cy="900000"/>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80F76340-C9A6-C90A-0CBA-4D556C806FE0}"/>
              </a:ext>
            </a:extLst>
          </p:cNvPr>
          <p:cNvSpPr/>
          <p:nvPr/>
        </p:nvSpPr>
        <p:spPr>
          <a:xfrm>
            <a:off x="1885643" y="5805266"/>
            <a:ext cx="900000" cy="900000"/>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F166A52-3C4A-4754-3C96-3DF69E655FAD}"/>
              </a:ext>
            </a:extLst>
          </p:cNvPr>
          <p:cNvPicPr>
            <a:picLocks noChangeAspect="1"/>
          </p:cNvPicPr>
          <p:nvPr/>
        </p:nvPicPr>
        <p:blipFill>
          <a:blip r:embed="rId9"/>
          <a:stretch>
            <a:fillRect/>
          </a:stretch>
        </p:blipFill>
        <p:spPr>
          <a:xfrm>
            <a:off x="2652843" y="3572723"/>
            <a:ext cx="926672" cy="926672"/>
          </a:xfrm>
          <a:prstGeom prst="rect">
            <a:avLst/>
          </a:prstGeom>
        </p:spPr>
      </p:pic>
      <p:pic>
        <p:nvPicPr>
          <p:cNvPr id="36" name="圖片 35">
            <a:extLst>
              <a:ext uri="{FF2B5EF4-FFF2-40B4-BE49-F238E27FC236}">
                <a16:creationId xmlns:a16="http://schemas.microsoft.com/office/drawing/2014/main" id="{7CC7B657-43E3-4F37-37AC-EE7326829DD9}"/>
              </a:ext>
            </a:extLst>
          </p:cNvPr>
          <p:cNvPicPr>
            <a:picLocks noChangeAspect="1"/>
          </p:cNvPicPr>
          <p:nvPr/>
        </p:nvPicPr>
        <p:blipFill>
          <a:blip r:embed="rId10"/>
          <a:stretch>
            <a:fillRect/>
          </a:stretch>
        </p:blipFill>
        <p:spPr>
          <a:xfrm>
            <a:off x="2386396" y="4707764"/>
            <a:ext cx="926672" cy="926672"/>
          </a:xfrm>
          <a:prstGeom prst="rect">
            <a:avLst/>
          </a:prstGeom>
        </p:spPr>
      </p:pic>
      <p:sp>
        <p:nvSpPr>
          <p:cNvPr id="7" name="文字方塊 6">
            <a:extLst>
              <a:ext uri="{FF2B5EF4-FFF2-40B4-BE49-F238E27FC236}">
                <a16:creationId xmlns:a16="http://schemas.microsoft.com/office/drawing/2014/main" id="{819D8F22-6809-F319-4896-F08D1C0A253C}"/>
              </a:ext>
            </a:extLst>
          </p:cNvPr>
          <p:cNvSpPr txBox="1"/>
          <p:nvPr/>
        </p:nvSpPr>
        <p:spPr>
          <a:xfrm>
            <a:off x="6464004" y="927727"/>
            <a:ext cx="2460078" cy="707886"/>
          </a:xfrm>
          <a:prstGeom prst="rect">
            <a:avLst/>
          </a:prstGeom>
          <a:noFill/>
        </p:spPr>
        <p:txBody>
          <a:bodyPr wrap="square">
            <a:spAutoFit/>
          </a:bodyPr>
          <a:lstStyle/>
          <a:p>
            <a:pPr marL="0" marR="0" lvl="0" indent="0" algn="l" rtl="0">
              <a:spcBef>
                <a:spcPts val="0"/>
              </a:spcBef>
              <a:spcAft>
                <a:spcPts val="0"/>
              </a:spcAft>
              <a:buNone/>
            </a:pPr>
            <a:r>
              <a:rPr lang="en-US" altLang="zh-TW" sz="4000" b="1" dirty="0">
                <a:solidFill>
                  <a:srgbClr val="4ADE80"/>
                </a:solidFill>
                <a:latin typeface="微軟正黑體" panose="020B0604030504040204" pitchFamily="34" charset="-120"/>
                <a:ea typeface="微軟正黑體" panose="020B0604030504040204" pitchFamily="34" charset="-120"/>
                <a:cs typeface="Inter"/>
                <a:sym typeface="Inter"/>
              </a:rPr>
              <a:t>Ns-Shaft</a:t>
            </a:r>
            <a:endParaRPr lang="en-US" altLang="zh-TW" sz="4000" dirty="0">
              <a:solidFill>
                <a:srgbClr val="4ADE80"/>
              </a:solidFill>
              <a:latin typeface="微軟正黑體" panose="020B0604030504040204" pitchFamily="34" charset="-120"/>
              <a:ea typeface="微軟正黑體" panose="020B0604030504040204" pitchFamily="34" charset="-120"/>
            </a:endParaRPr>
          </a:p>
        </p:txBody>
      </p:sp>
      <p:pic>
        <p:nvPicPr>
          <p:cNvPr id="8" name="20251216-0841-11.0527906">
            <a:hlinkClick r:id="" action="ppaction://media"/>
            <a:extLst>
              <a:ext uri="{FF2B5EF4-FFF2-40B4-BE49-F238E27FC236}">
                <a16:creationId xmlns:a16="http://schemas.microsoft.com/office/drawing/2014/main" id="{2CAFCF65-E2F8-4F7F-7E75-F4DF0D9F2773}"/>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752257" y="2047333"/>
            <a:ext cx="3883572" cy="4207933"/>
          </a:xfrm>
          <a:prstGeom prst="rect">
            <a:avLst/>
          </a:prstGeom>
        </p:spPr>
      </p:pic>
    </p:spTree>
    <p:extLst>
      <p:ext uri="{BB962C8B-B14F-4D97-AF65-F5344CB8AC3E}">
        <p14:creationId xmlns:p14="http://schemas.microsoft.com/office/powerpoint/2010/main" val="8184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2"/>
        <p:cNvGrpSpPr/>
        <p:nvPr/>
      </p:nvGrpSpPr>
      <p:grpSpPr>
        <a:xfrm>
          <a:off x="0" y="0"/>
          <a:ext cx="0" cy="0"/>
          <a:chOff x="0" y="0"/>
          <a:chExt cx="0" cy="0"/>
        </a:xfrm>
      </p:grpSpPr>
      <p:pic>
        <p:nvPicPr>
          <p:cNvPr id="143" name="Google Shape;143;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4" name="Google Shape;144;p17" descr="image.png"/>
          <p:cNvPicPr preferRelativeResize="0"/>
          <p:nvPr/>
        </p:nvPicPr>
        <p:blipFill rotWithShape="1">
          <a:blip r:embed="rId4">
            <a:alphaModFix/>
          </a:blip>
          <a:srcRect/>
          <a:stretch/>
        </p:blipFill>
        <p:spPr>
          <a:xfrm>
            <a:off x="571500" y="2257425"/>
            <a:ext cx="11049000" cy="3548955"/>
          </a:xfrm>
          <a:prstGeom prst="rect">
            <a:avLst/>
          </a:prstGeom>
          <a:noFill/>
          <a:ln>
            <a:noFill/>
          </a:ln>
        </p:spPr>
      </p:pic>
      <p:graphicFrame>
        <p:nvGraphicFramePr>
          <p:cNvPr id="145" name="Google Shape;145;p17"/>
          <p:cNvGraphicFramePr/>
          <p:nvPr/>
        </p:nvGraphicFramePr>
        <p:xfrm>
          <a:off x="581025" y="2266950"/>
          <a:ext cx="11029925" cy="3529950"/>
        </p:xfrm>
        <a:graphic>
          <a:graphicData uri="http://schemas.openxmlformats.org/drawingml/2006/table">
            <a:tbl>
              <a:tblPr firstRow="1" bandRow="1">
                <a:noFill/>
                <a:tableStyleId>{D96F325B-1894-428C-BC31-450B8E8CFEEB}</a:tableStyleId>
              </a:tblPr>
              <a:tblGrid>
                <a:gridCol w="1748575">
                  <a:extLst>
                    <a:ext uri="{9D8B030D-6E8A-4147-A177-3AD203B41FA5}">
                      <a16:colId xmlns:a16="http://schemas.microsoft.com/office/drawing/2014/main" val="20000"/>
                    </a:ext>
                  </a:extLst>
                </a:gridCol>
                <a:gridCol w="2256675">
                  <a:extLst>
                    <a:ext uri="{9D8B030D-6E8A-4147-A177-3AD203B41FA5}">
                      <a16:colId xmlns:a16="http://schemas.microsoft.com/office/drawing/2014/main" val="20001"/>
                    </a:ext>
                  </a:extLst>
                </a:gridCol>
                <a:gridCol w="7024675">
                  <a:extLst>
                    <a:ext uri="{9D8B030D-6E8A-4147-A177-3AD203B41FA5}">
                      <a16:colId xmlns:a16="http://schemas.microsoft.com/office/drawing/2014/main" val="20002"/>
                    </a:ext>
                  </a:extLst>
                </a:gridCol>
              </a:tblGrid>
              <a:tr h="588325">
                <a:tc>
                  <a:txBody>
                    <a:bodyPr/>
                    <a:lstStyle/>
                    <a:p>
                      <a:pPr marL="0" marR="0" lvl="0" indent="0" algn="l" rtl="0">
                        <a:spcBef>
                          <a:spcPts val="0"/>
                        </a:spcBef>
                        <a:spcAft>
                          <a:spcPts val="0"/>
                        </a:spcAft>
                        <a:buNone/>
                      </a:pPr>
                      <a:r>
                        <a:rPr lang="en-US" sz="1200" b="1" i="0" u="none" strike="noStrike" cap="none">
                          <a:solidFill>
                            <a:srgbClr val="4ADE80"/>
                          </a:solidFill>
                          <a:latin typeface="Urbanist"/>
                          <a:ea typeface="Urbanist"/>
                          <a:cs typeface="Urbanist"/>
                          <a:sym typeface="Urbanist"/>
                        </a:rPr>
                        <a:t>路由</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1A1A"/>
                    </a:solidFill>
                  </a:tcPr>
                </a:tc>
                <a:tc>
                  <a:txBody>
                    <a:bodyPr/>
                    <a:lstStyle/>
                    <a:p>
                      <a:pPr marL="0" marR="0" lvl="0" indent="0" algn="l" rtl="0">
                        <a:spcBef>
                          <a:spcPts val="0"/>
                        </a:spcBef>
                        <a:spcAft>
                          <a:spcPts val="0"/>
                        </a:spcAft>
                        <a:buNone/>
                      </a:pPr>
                      <a:r>
                        <a:rPr lang="en-US" sz="1200" b="1" i="0" u="none" strike="noStrike" cap="none">
                          <a:solidFill>
                            <a:srgbClr val="4ADE80"/>
                          </a:solidFill>
                          <a:latin typeface="Urbanist"/>
                          <a:ea typeface="Urbanist"/>
                          <a:cs typeface="Urbanist"/>
                          <a:sym typeface="Urbanist"/>
                        </a:rPr>
                        <a:t>模板</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1A1A"/>
                    </a:solidFill>
                  </a:tcPr>
                </a:tc>
                <a:tc>
                  <a:txBody>
                    <a:bodyPr/>
                    <a:lstStyle/>
                    <a:p>
                      <a:pPr marL="0" marR="0" lvl="0" indent="0" algn="l" rtl="0">
                        <a:spcBef>
                          <a:spcPts val="0"/>
                        </a:spcBef>
                        <a:spcAft>
                          <a:spcPts val="0"/>
                        </a:spcAft>
                        <a:buNone/>
                      </a:pPr>
                      <a:r>
                        <a:rPr lang="en-US" sz="1200" b="1" i="0" u="none" strike="noStrike" cap="none">
                          <a:solidFill>
                            <a:srgbClr val="4ADE80"/>
                          </a:solidFill>
                          <a:latin typeface="Urbanist"/>
                          <a:ea typeface="Urbanist"/>
                          <a:cs typeface="Urbanist"/>
                          <a:sym typeface="Urbanist"/>
                        </a:rPr>
                        <a:t>功能描述</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A1A1A"/>
                    </a:solidFill>
                  </a:tcPr>
                </a:tc>
                <a:extLst>
                  <a:ext uri="{0D108BD9-81ED-4DB2-BD59-A6C34878D82A}">
                    <a16:rowId xmlns:a16="http://schemas.microsoft.com/office/drawing/2014/main" val="10000"/>
                  </a:ext>
                </a:extLst>
              </a:tr>
              <a:tr h="588325">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login.html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入口。若已驗證則重導向至 /lobby。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588325">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/lobby</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index.html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1" i="0" u="none" strike="noStrike" cap="none">
                          <a:latin typeface="Urbanist"/>
                          <a:ea typeface="Urbanist"/>
                          <a:cs typeface="Urbanist"/>
                          <a:sym typeface="Urbanist"/>
                        </a:rPr>
                        <a:t>遊戲大廳</a:t>
                      </a:r>
                      <a:r>
                        <a:rPr lang="en-US" sz="1500" b="0" i="0" u="none" strike="noStrike" cap="none">
                          <a:latin typeface="Urbanist"/>
                          <a:ea typeface="Urbanist"/>
                          <a:cs typeface="Urbanist"/>
                          <a:sym typeface="Urbanist"/>
                        </a:rPr>
                        <a:t>。顯示金幣、已裝備特效與遊戲列表。</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588325">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/game/</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game.html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1" i="0" u="none" strike="noStrike" cap="none">
                          <a:latin typeface="Urbanist"/>
                          <a:ea typeface="Urbanist"/>
                          <a:cs typeface="Urbanist"/>
                          <a:sym typeface="Urbanist"/>
                        </a:rPr>
                        <a:t>Snake, Tetris, Dino, Whac</a:t>
                      </a:r>
                      <a:r>
                        <a:rPr lang="en-US" sz="1500" b="0" i="0" u="none" strike="noStrike" cap="none">
                          <a:latin typeface="Urbanist"/>
                          <a:ea typeface="Urbanist"/>
                          <a:cs typeface="Urbanist"/>
                          <a:sym typeface="Urbanist"/>
                        </a:rPr>
                        <a:t> </a:t>
                      </a:r>
                      <a:r>
                        <a:rPr lang="en-US" sz="1500">
                          <a:latin typeface="Urbanist"/>
                          <a:ea typeface="Urbanist"/>
                          <a:cs typeface="Urbanist"/>
                          <a:sym typeface="Urbanist"/>
                        </a:rPr>
                        <a:t>…</a:t>
                      </a:r>
                      <a:r>
                        <a:rPr lang="en-US" sz="1500" b="0" i="0" u="none" strike="noStrike" cap="none">
                          <a:latin typeface="Urbanist"/>
                          <a:ea typeface="Urbanist"/>
                          <a:cs typeface="Urbanist"/>
                          <a:sym typeface="Urbanist"/>
                        </a:rPr>
                        <a:t>等遊戲的動態路由。</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588325">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/shop</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shop.html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使用積分購買稱號、頭像框與大廳特效。</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8325">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/admin</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Urbanist"/>
                          <a:ea typeface="Urbanist"/>
                          <a:cs typeface="Urbanist"/>
                          <a:sym typeface="Urbanist"/>
                        </a:rPr>
                        <a:t>admin.html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1" i="0" u="none" strike="noStrike" cap="none">
                          <a:latin typeface="Urbanist"/>
                          <a:ea typeface="Urbanist"/>
                          <a:cs typeface="Urbanist"/>
                          <a:sym typeface="Urbanist"/>
                        </a:rPr>
                        <a:t>僅限管理員</a:t>
                      </a:r>
                      <a:r>
                        <a:rPr lang="en-US" sz="1500" b="0" i="0" u="none" strike="noStrike" cap="none">
                          <a:latin typeface="Urbanist"/>
                          <a:ea typeface="Urbanist"/>
                          <a:cs typeface="Urbanist"/>
                          <a:sym typeface="Urbanist"/>
                        </a:rPr>
                        <a:t>。使用者管理與作弊嫌疑標記。</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6" name="Google Shape;146;p17"/>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系統路由與架構</a:t>
            </a:r>
            <a:endParaRPr>
              <a:latin typeface="微軟正黑體" panose="020B0604030504040204" pitchFamily="34" charset="-120"/>
              <a:ea typeface="微軟正黑體" panose="020B0604030504040204" pitchFamily="34" charset="-120"/>
            </a:endParaRPr>
          </a:p>
        </p:txBody>
      </p:sp>
      <p:sp>
        <p:nvSpPr>
          <p:cNvPr id="147" name="Google Shape;147;p17"/>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48" name="Google Shape;148;p17"/>
          <p:cNvSpPr/>
          <p:nvPr/>
        </p:nvSpPr>
        <p:spPr>
          <a:xfrm>
            <a:off x="581025" y="2791717"/>
            <a:ext cx="1748581"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49" name="Google Shape;149;p17"/>
          <p:cNvSpPr/>
          <p:nvPr/>
        </p:nvSpPr>
        <p:spPr>
          <a:xfrm>
            <a:off x="2329606" y="2791717"/>
            <a:ext cx="2256680"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0" name="Google Shape;150;p17"/>
          <p:cNvSpPr/>
          <p:nvPr/>
        </p:nvSpPr>
        <p:spPr>
          <a:xfrm>
            <a:off x="4586287" y="2791717"/>
            <a:ext cx="7024687"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1" name="Google Shape;151;p17"/>
          <p:cNvSpPr/>
          <p:nvPr/>
        </p:nvSpPr>
        <p:spPr>
          <a:xfrm>
            <a:off x="581025" y="3391792"/>
            <a:ext cx="1748581"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2" name="Google Shape;152;p17"/>
          <p:cNvSpPr/>
          <p:nvPr/>
        </p:nvSpPr>
        <p:spPr>
          <a:xfrm>
            <a:off x="2329606" y="3391792"/>
            <a:ext cx="2256680"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3" name="Google Shape;153;p17"/>
          <p:cNvSpPr/>
          <p:nvPr/>
        </p:nvSpPr>
        <p:spPr>
          <a:xfrm>
            <a:off x="4586287" y="3391792"/>
            <a:ext cx="7024687"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4" name="Google Shape;154;p17"/>
          <p:cNvSpPr/>
          <p:nvPr/>
        </p:nvSpPr>
        <p:spPr>
          <a:xfrm>
            <a:off x="581025" y="3991867"/>
            <a:ext cx="1748581"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5" name="Google Shape;155;p17"/>
          <p:cNvSpPr/>
          <p:nvPr/>
        </p:nvSpPr>
        <p:spPr>
          <a:xfrm>
            <a:off x="2329606" y="3991867"/>
            <a:ext cx="2256680"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6" name="Google Shape;156;p17"/>
          <p:cNvSpPr/>
          <p:nvPr/>
        </p:nvSpPr>
        <p:spPr>
          <a:xfrm>
            <a:off x="4586287" y="3991867"/>
            <a:ext cx="7024687"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7" name="Google Shape;157;p17"/>
          <p:cNvSpPr/>
          <p:nvPr/>
        </p:nvSpPr>
        <p:spPr>
          <a:xfrm>
            <a:off x="581025" y="4591942"/>
            <a:ext cx="1748581"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8" name="Google Shape;158;p17"/>
          <p:cNvSpPr/>
          <p:nvPr/>
        </p:nvSpPr>
        <p:spPr>
          <a:xfrm>
            <a:off x="2329606" y="4591942"/>
            <a:ext cx="2256680"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59" name="Google Shape;159;p17"/>
          <p:cNvSpPr/>
          <p:nvPr/>
        </p:nvSpPr>
        <p:spPr>
          <a:xfrm>
            <a:off x="4586287" y="4591942"/>
            <a:ext cx="7024687"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60" name="Google Shape;160;p17"/>
          <p:cNvSpPr/>
          <p:nvPr/>
        </p:nvSpPr>
        <p:spPr>
          <a:xfrm>
            <a:off x="581025" y="5192017"/>
            <a:ext cx="1748581"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61" name="Google Shape;161;p17"/>
          <p:cNvSpPr/>
          <p:nvPr/>
        </p:nvSpPr>
        <p:spPr>
          <a:xfrm>
            <a:off x="2329606" y="5192017"/>
            <a:ext cx="2256680"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62" name="Google Shape;162;p17"/>
          <p:cNvSpPr/>
          <p:nvPr/>
        </p:nvSpPr>
        <p:spPr>
          <a:xfrm>
            <a:off x="4586287" y="5192017"/>
            <a:ext cx="7024687" cy="9525"/>
          </a:xfrm>
          <a:prstGeom prst="rect">
            <a:avLst/>
          </a:prstGeom>
          <a:solidFill>
            <a:srgbClr val="2222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6"/>
        <p:cNvGrpSpPr/>
        <p:nvPr/>
      </p:nvGrpSpPr>
      <p:grpSpPr>
        <a:xfrm>
          <a:off x="0" y="0"/>
          <a:ext cx="0" cy="0"/>
          <a:chOff x="0" y="0"/>
          <a:chExt cx="0" cy="0"/>
        </a:xfrm>
      </p:grpSpPr>
      <p:sp>
        <p:nvSpPr>
          <p:cNvPr id="167" name="Google Shape;167;p18"/>
          <p:cNvSpPr txBox="1"/>
          <p:nvPr/>
        </p:nvSpPr>
        <p:spPr>
          <a:xfrm>
            <a:off x="571500" y="571500"/>
            <a:ext cx="1160160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系統路由與架構</a:t>
            </a:r>
            <a:endParaRPr>
              <a:latin typeface="微軟正黑體" panose="020B0604030504040204" pitchFamily="34" charset="-120"/>
              <a:ea typeface="微軟正黑體" panose="020B0604030504040204" pitchFamily="34" charset="-120"/>
            </a:endParaRPr>
          </a:p>
        </p:txBody>
      </p:sp>
      <p:pic>
        <p:nvPicPr>
          <p:cNvPr id="168" name="Google Shape;168;p18"/>
          <p:cNvPicPr preferRelativeResize="0"/>
          <p:nvPr/>
        </p:nvPicPr>
        <p:blipFill>
          <a:blip r:embed="rId3">
            <a:alphaModFix/>
          </a:blip>
          <a:stretch>
            <a:fillRect/>
          </a:stretch>
        </p:blipFill>
        <p:spPr>
          <a:xfrm>
            <a:off x="34700" y="1651625"/>
            <a:ext cx="12122598" cy="4930725"/>
          </a:xfrm>
          <a:prstGeom prst="rect">
            <a:avLst/>
          </a:prstGeom>
          <a:noFill/>
          <a:ln>
            <a:noFill/>
          </a:ln>
        </p:spPr>
      </p:pic>
      <p:sp>
        <p:nvSpPr>
          <p:cNvPr id="169" name="Google Shape;169;p18"/>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3"/>
        <p:cNvGrpSpPr/>
        <p:nvPr/>
      </p:nvGrpSpPr>
      <p:grpSpPr>
        <a:xfrm>
          <a:off x="0" y="0"/>
          <a:ext cx="0" cy="0"/>
          <a:chOff x="0" y="0"/>
          <a:chExt cx="0" cy="0"/>
        </a:xfrm>
      </p:grpSpPr>
      <p:pic>
        <p:nvPicPr>
          <p:cNvPr id="174" name="Google Shape;174;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5" name="Google Shape;175;p19" descr="image.png"/>
          <p:cNvPicPr preferRelativeResize="0"/>
          <p:nvPr/>
        </p:nvPicPr>
        <p:blipFill rotWithShape="1">
          <a:blip r:embed="rId4">
            <a:alphaModFix/>
          </a:blip>
          <a:srcRect/>
          <a:stretch/>
        </p:blipFill>
        <p:spPr>
          <a:xfrm>
            <a:off x="571500" y="1717327"/>
            <a:ext cx="3555950" cy="4629150"/>
          </a:xfrm>
          <a:prstGeom prst="rect">
            <a:avLst/>
          </a:prstGeom>
          <a:noFill/>
          <a:ln>
            <a:noFill/>
          </a:ln>
        </p:spPr>
      </p:pic>
      <p:pic>
        <p:nvPicPr>
          <p:cNvPr id="176" name="Google Shape;176;p19" descr="image.png"/>
          <p:cNvPicPr preferRelativeResize="0"/>
          <p:nvPr/>
        </p:nvPicPr>
        <p:blipFill rotWithShape="1">
          <a:blip r:embed="rId5">
            <a:alphaModFix/>
          </a:blip>
          <a:srcRect/>
          <a:stretch/>
        </p:blipFill>
        <p:spPr>
          <a:xfrm>
            <a:off x="4317950" y="1717327"/>
            <a:ext cx="3555950" cy="4629150"/>
          </a:xfrm>
          <a:prstGeom prst="rect">
            <a:avLst/>
          </a:prstGeom>
          <a:noFill/>
          <a:ln>
            <a:noFill/>
          </a:ln>
        </p:spPr>
      </p:pic>
      <p:pic>
        <p:nvPicPr>
          <p:cNvPr id="177" name="Google Shape;177;p19" descr="image.png"/>
          <p:cNvPicPr preferRelativeResize="0"/>
          <p:nvPr/>
        </p:nvPicPr>
        <p:blipFill rotWithShape="1">
          <a:blip r:embed="rId6">
            <a:alphaModFix/>
          </a:blip>
          <a:srcRect/>
          <a:stretch/>
        </p:blipFill>
        <p:spPr>
          <a:xfrm>
            <a:off x="8064400" y="1717327"/>
            <a:ext cx="3556099" cy="4629150"/>
          </a:xfrm>
          <a:prstGeom prst="rect">
            <a:avLst/>
          </a:prstGeom>
          <a:noFill/>
          <a:ln>
            <a:noFill/>
          </a:ln>
        </p:spPr>
      </p:pic>
      <p:pic>
        <p:nvPicPr>
          <p:cNvPr id="178" name="Google Shape;178;p19" descr="image.png"/>
          <p:cNvPicPr preferRelativeResize="0"/>
          <p:nvPr/>
        </p:nvPicPr>
        <p:blipFill rotWithShape="1">
          <a:blip r:embed="rId7">
            <a:alphaModFix/>
          </a:blip>
          <a:srcRect/>
          <a:stretch/>
        </p:blipFill>
        <p:spPr>
          <a:xfrm>
            <a:off x="866775" y="2012602"/>
            <a:ext cx="609600" cy="581025"/>
          </a:xfrm>
          <a:prstGeom prst="rect">
            <a:avLst/>
          </a:prstGeom>
          <a:noFill/>
          <a:ln>
            <a:noFill/>
          </a:ln>
        </p:spPr>
      </p:pic>
      <p:pic>
        <p:nvPicPr>
          <p:cNvPr id="179" name="Google Shape;179;p19" descr="image.png"/>
          <p:cNvPicPr preferRelativeResize="0"/>
          <p:nvPr/>
        </p:nvPicPr>
        <p:blipFill rotWithShape="1">
          <a:blip r:embed="rId8">
            <a:alphaModFix/>
          </a:blip>
          <a:srcRect/>
          <a:stretch/>
        </p:blipFill>
        <p:spPr>
          <a:xfrm>
            <a:off x="4613225" y="2012602"/>
            <a:ext cx="571500" cy="581025"/>
          </a:xfrm>
          <a:prstGeom prst="rect">
            <a:avLst/>
          </a:prstGeom>
          <a:noFill/>
          <a:ln>
            <a:noFill/>
          </a:ln>
        </p:spPr>
      </p:pic>
      <p:pic>
        <p:nvPicPr>
          <p:cNvPr id="180" name="Google Shape;180;p19" descr="image.png"/>
          <p:cNvPicPr preferRelativeResize="0"/>
          <p:nvPr/>
        </p:nvPicPr>
        <p:blipFill rotWithShape="1">
          <a:blip r:embed="rId9">
            <a:alphaModFix/>
          </a:blip>
          <a:srcRect/>
          <a:stretch/>
        </p:blipFill>
        <p:spPr>
          <a:xfrm>
            <a:off x="8359675" y="2012602"/>
            <a:ext cx="495300" cy="581025"/>
          </a:xfrm>
          <a:prstGeom prst="rect">
            <a:avLst/>
          </a:prstGeom>
          <a:noFill/>
          <a:ln>
            <a:noFill/>
          </a:ln>
        </p:spPr>
      </p:pic>
      <p:pic>
        <p:nvPicPr>
          <p:cNvPr id="181" name="Google Shape;181;p19" descr="image.png"/>
          <p:cNvPicPr preferRelativeResize="0"/>
          <p:nvPr/>
        </p:nvPicPr>
        <p:blipFill rotWithShape="1">
          <a:blip r:embed="rId10">
            <a:alphaModFix/>
          </a:blip>
          <a:srcRect/>
          <a:stretch/>
        </p:blipFill>
        <p:spPr>
          <a:xfrm>
            <a:off x="981075" y="2136427"/>
            <a:ext cx="381000" cy="304800"/>
          </a:xfrm>
          <a:prstGeom prst="rect">
            <a:avLst/>
          </a:prstGeom>
          <a:noFill/>
          <a:ln>
            <a:noFill/>
          </a:ln>
        </p:spPr>
      </p:pic>
      <p:pic>
        <p:nvPicPr>
          <p:cNvPr id="182" name="Google Shape;182;p19" descr="image.png"/>
          <p:cNvPicPr preferRelativeResize="0"/>
          <p:nvPr/>
        </p:nvPicPr>
        <p:blipFill rotWithShape="1">
          <a:blip r:embed="rId11">
            <a:alphaModFix/>
          </a:blip>
          <a:srcRect/>
          <a:stretch/>
        </p:blipFill>
        <p:spPr>
          <a:xfrm>
            <a:off x="4727525" y="2136427"/>
            <a:ext cx="342900" cy="304800"/>
          </a:xfrm>
          <a:prstGeom prst="rect">
            <a:avLst/>
          </a:prstGeom>
          <a:noFill/>
          <a:ln>
            <a:noFill/>
          </a:ln>
        </p:spPr>
      </p:pic>
      <p:pic>
        <p:nvPicPr>
          <p:cNvPr id="183" name="Google Shape;183;p19" descr="image.png"/>
          <p:cNvPicPr preferRelativeResize="0"/>
          <p:nvPr/>
        </p:nvPicPr>
        <p:blipFill rotWithShape="1">
          <a:blip r:embed="rId12">
            <a:alphaModFix/>
          </a:blip>
          <a:srcRect/>
          <a:stretch/>
        </p:blipFill>
        <p:spPr>
          <a:xfrm>
            <a:off x="8473975" y="2136427"/>
            <a:ext cx="266700" cy="304800"/>
          </a:xfrm>
          <a:prstGeom prst="rect">
            <a:avLst/>
          </a:prstGeom>
          <a:noFill/>
          <a:ln>
            <a:noFill/>
          </a:ln>
        </p:spPr>
      </p:pic>
      <p:sp>
        <p:nvSpPr>
          <p:cNvPr id="184" name="Google Shape;184;p19"/>
          <p:cNvSpPr txBox="1"/>
          <p:nvPr/>
        </p:nvSpPr>
        <p:spPr>
          <a:xfrm>
            <a:off x="571500" y="511522"/>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資料庫設計 (SQLite)</a:t>
            </a:r>
            <a:endParaRPr>
              <a:latin typeface="微軟正黑體" panose="020B0604030504040204" pitchFamily="34" charset="-120"/>
              <a:ea typeface="微軟正黑體" panose="020B0604030504040204" pitchFamily="34" charset="-120"/>
            </a:endParaRPr>
          </a:p>
        </p:txBody>
      </p:sp>
      <p:sp>
        <p:nvSpPr>
          <p:cNvPr id="185" name="Google Shape;185;p19"/>
          <p:cNvSpPr/>
          <p:nvPr/>
        </p:nvSpPr>
        <p:spPr>
          <a:xfrm>
            <a:off x="571500" y="1383952"/>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86" name="Google Shape;186;p19"/>
          <p:cNvSpPr txBox="1"/>
          <p:nvPr/>
        </p:nvSpPr>
        <p:spPr>
          <a:xfrm>
            <a:off x="866775" y="2784127"/>
            <a:ext cx="1320165"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使用者資料表</a:t>
            </a:r>
            <a:endParaRPr>
              <a:latin typeface="微軟正黑體" panose="020B0604030504040204" pitchFamily="34" charset="-120"/>
              <a:ea typeface="微軟正黑體" panose="020B0604030504040204" pitchFamily="34" charset="-120"/>
            </a:endParaRPr>
          </a:p>
        </p:txBody>
      </p:sp>
      <p:sp>
        <p:nvSpPr>
          <p:cNvPr id="187" name="Google Shape;187;p19"/>
          <p:cNvSpPr txBox="1"/>
          <p:nvPr/>
        </p:nvSpPr>
        <p:spPr>
          <a:xfrm>
            <a:off x="866775" y="3336577"/>
            <a:ext cx="1066800" cy="27699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200" b="0" i="0" u="none" strike="noStrike" cap="none">
                <a:solidFill>
                  <a:srgbClr val="94A3B8"/>
                </a:solidFill>
                <a:latin typeface="微軟正黑體" panose="020B0604030504040204" pitchFamily="34" charset="-120"/>
                <a:ea typeface="微軟正黑體" panose="020B0604030504040204" pitchFamily="34" charset="-120"/>
                <a:cs typeface="Urbanist"/>
                <a:sym typeface="Urbanist"/>
              </a:rPr>
              <a:t>核心身分管理。</a:t>
            </a:r>
            <a:endParaRPr>
              <a:latin typeface="微軟正黑體" panose="020B0604030504040204" pitchFamily="34" charset="-120"/>
              <a:ea typeface="微軟正黑體" panose="020B0604030504040204" pitchFamily="34" charset="-120"/>
            </a:endParaRPr>
          </a:p>
        </p:txBody>
      </p:sp>
      <p:sp>
        <p:nvSpPr>
          <p:cNvPr id="188" name="Google Shape;188;p19"/>
          <p:cNvSpPr txBox="1"/>
          <p:nvPr/>
        </p:nvSpPr>
        <p:spPr>
          <a:xfrm>
            <a:off x="4613225" y="2784127"/>
            <a:ext cx="1100137"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分數紀錄表</a:t>
            </a:r>
            <a:endParaRPr>
              <a:latin typeface="微軟正黑體" panose="020B0604030504040204" pitchFamily="34" charset="-120"/>
              <a:ea typeface="微軟正黑體" panose="020B0604030504040204" pitchFamily="34" charset="-120"/>
            </a:endParaRPr>
          </a:p>
        </p:txBody>
      </p:sp>
      <p:sp>
        <p:nvSpPr>
          <p:cNvPr id="189" name="Google Shape;189;p19"/>
          <p:cNvSpPr txBox="1"/>
          <p:nvPr/>
        </p:nvSpPr>
        <p:spPr>
          <a:xfrm>
            <a:off x="4613225" y="3336577"/>
            <a:ext cx="1066800" cy="27699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200" b="0" i="0" u="none" strike="noStrike" cap="none">
                <a:solidFill>
                  <a:srgbClr val="94A3B8"/>
                </a:solidFill>
                <a:latin typeface="微軟正黑體" panose="020B0604030504040204" pitchFamily="34" charset="-120"/>
                <a:ea typeface="微軟正黑體" panose="020B0604030504040204" pitchFamily="34" charset="-120"/>
                <a:cs typeface="Urbanist"/>
                <a:sym typeface="Urbanist"/>
              </a:rPr>
              <a:t>遊戲表現追蹤。</a:t>
            </a:r>
            <a:endParaRPr>
              <a:latin typeface="微軟正黑體" panose="020B0604030504040204" pitchFamily="34" charset="-120"/>
              <a:ea typeface="微軟正黑體" panose="020B0604030504040204" pitchFamily="34" charset="-120"/>
            </a:endParaRPr>
          </a:p>
        </p:txBody>
      </p:sp>
      <p:sp>
        <p:nvSpPr>
          <p:cNvPr id="190" name="Google Shape;190;p19"/>
          <p:cNvSpPr txBox="1"/>
          <p:nvPr/>
        </p:nvSpPr>
        <p:spPr>
          <a:xfrm>
            <a:off x="8359675" y="2784127"/>
            <a:ext cx="1100137"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物品清單表</a:t>
            </a:r>
            <a:endParaRPr>
              <a:latin typeface="微軟正黑體" panose="020B0604030504040204" pitchFamily="34" charset="-120"/>
              <a:ea typeface="微軟正黑體" panose="020B0604030504040204" pitchFamily="34" charset="-120"/>
            </a:endParaRPr>
          </a:p>
        </p:txBody>
      </p:sp>
      <p:sp>
        <p:nvSpPr>
          <p:cNvPr id="191" name="Google Shape;191;p19"/>
          <p:cNvSpPr txBox="1"/>
          <p:nvPr/>
        </p:nvSpPr>
        <p:spPr>
          <a:xfrm>
            <a:off x="8359675" y="3336577"/>
            <a:ext cx="1219200" cy="27699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200" b="0" i="0" u="none" strike="noStrike" cap="none">
                <a:solidFill>
                  <a:srgbClr val="94A3B8"/>
                </a:solidFill>
                <a:latin typeface="微軟正黑體" panose="020B0604030504040204" pitchFamily="34" charset="-120"/>
                <a:ea typeface="微軟正黑體" panose="020B0604030504040204" pitchFamily="34" charset="-120"/>
                <a:cs typeface="Urbanist"/>
                <a:sym typeface="Urbanist"/>
              </a:rPr>
              <a:t>經濟與庫存系統。</a:t>
            </a:r>
            <a:endParaRPr>
              <a:latin typeface="微軟正黑體" panose="020B0604030504040204" pitchFamily="34" charset="-120"/>
              <a:ea typeface="微軟正黑體" panose="020B0604030504040204" pitchFamily="34" charset="-120"/>
            </a:endParaRPr>
          </a:p>
        </p:txBody>
      </p:sp>
      <p:sp>
        <p:nvSpPr>
          <p:cNvPr id="192" name="Google Shape;192;p19"/>
          <p:cNvSpPr txBox="1"/>
          <p:nvPr/>
        </p:nvSpPr>
        <p:spPr>
          <a:xfrm>
            <a:off x="1152525" y="3812827"/>
            <a:ext cx="196215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id (PK)</a:t>
            </a:r>
            <a:endParaRPr>
              <a:latin typeface="微軟正黑體" panose="020B0604030504040204" pitchFamily="34" charset="-120"/>
              <a:ea typeface="微軟正黑體" panose="020B0604030504040204" pitchFamily="34" charset="-120"/>
            </a:endParaRPr>
          </a:p>
        </p:txBody>
      </p:sp>
      <p:sp>
        <p:nvSpPr>
          <p:cNvPr id="193" name="Google Shape;193;p19"/>
          <p:cNvSpPr txBox="1"/>
          <p:nvPr/>
        </p:nvSpPr>
        <p:spPr>
          <a:xfrm>
            <a:off x="1152525" y="4260502"/>
            <a:ext cx="196215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username (Unique)</a:t>
            </a:r>
            <a:endParaRPr>
              <a:latin typeface="微軟正黑體" panose="020B0604030504040204" pitchFamily="34" charset="-120"/>
              <a:ea typeface="微軟正黑體" panose="020B0604030504040204" pitchFamily="34" charset="-120"/>
            </a:endParaRPr>
          </a:p>
        </p:txBody>
      </p:sp>
      <p:sp>
        <p:nvSpPr>
          <p:cNvPr id="194" name="Google Shape;194;p19"/>
          <p:cNvSpPr txBox="1"/>
          <p:nvPr/>
        </p:nvSpPr>
        <p:spPr>
          <a:xfrm>
            <a:off x="1152525" y="4708177"/>
            <a:ext cx="196215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password (Hash)</a:t>
            </a:r>
            <a:endParaRPr>
              <a:latin typeface="微軟正黑體" panose="020B0604030504040204" pitchFamily="34" charset="-120"/>
              <a:ea typeface="微軟正黑體" panose="020B0604030504040204" pitchFamily="34" charset="-120"/>
            </a:endParaRPr>
          </a:p>
        </p:txBody>
      </p:sp>
      <p:sp>
        <p:nvSpPr>
          <p:cNvPr id="195" name="Google Shape;195;p19"/>
          <p:cNvSpPr txBox="1"/>
          <p:nvPr/>
        </p:nvSpPr>
        <p:spPr>
          <a:xfrm>
            <a:off x="1152525" y="5155852"/>
            <a:ext cx="196215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is_admin (0/1)</a:t>
            </a:r>
            <a:endParaRPr>
              <a:latin typeface="微軟正黑體" panose="020B0604030504040204" pitchFamily="34" charset="-120"/>
              <a:ea typeface="微軟正黑體" panose="020B0604030504040204" pitchFamily="34" charset="-120"/>
            </a:endParaRPr>
          </a:p>
        </p:txBody>
      </p:sp>
      <p:sp>
        <p:nvSpPr>
          <p:cNvPr id="196" name="Google Shape;196;p19"/>
          <p:cNvSpPr txBox="1"/>
          <p:nvPr/>
        </p:nvSpPr>
        <p:spPr>
          <a:xfrm>
            <a:off x="1152524" y="5603527"/>
            <a:ext cx="2495401"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is_suspect</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(Anti-cheat)</a:t>
            </a:r>
            <a:endParaRPr dirty="0">
              <a:latin typeface="微軟正黑體" panose="020B0604030504040204" pitchFamily="34" charset="-120"/>
              <a:ea typeface="微軟正黑體" panose="020B0604030504040204" pitchFamily="34" charset="-120"/>
            </a:endParaRPr>
          </a:p>
        </p:txBody>
      </p:sp>
      <p:sp>
        <p:nvSpPr>
          <p:cNvPr id="197" name="Google Shape;197;p19"/>
          <p:cNvSpPr txBox="1"/>
          <p:nvPr/>
        </p:nvSpPr>
        <p:spPr>
          <a:xfrm>
            <a:off x="4898975" y="3812827"/>
            <a:ext cx="164782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id (PK)</a:t>
            </a:r>
            <a:endParaRPr>
              <a:latin typeface="微軟正黑體" panose="020B0604030504040204" pitchFamily="34" charset="-120"/>
              <a:ea typeface="微軟正黑體" panose="020B0604030504040204" pitchFamily="34" charset="-120"/>
            </a:endParaRPr>
          </a:p>
        </p:txBody>
      </p:sp>
      <p:sp>
        <p:nvSpPr>
          <p:cNvPr id="198" name="Google Shape;198;p19"/>
          <p:cNvSpPr txBox="1"/>
          <p:nvPr/>
        </p:nvSpPr>
        <p:spPr>
          <a:xfrm>
            <a:off x="4898975" y="4260502"/>
            <a:ext cx="164782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user_id (FK)</a:t>
            </a:r>
            <a:endParaRPr>
              <a:latin typeface="微軟正黑體" panose="020B0604030504040204" pitchFamily="34" charset="-120"/>
              <a:ea typeface="微軟正黑體" panose="020B0604030504040204" pitchFamily="34" charset="-120"/>
            </a:endParaRPr>
          </a:p>
        </p:txBody>
      </p:sp>
      <p:sp>
        <p:nvSpPr>
          <p:cNvPr id="199" name="Google Shape;199;p19"/>
          <p:cNvSpPr txBox="1"/>
          <p:nvPr/>
        </p:nvSpPr>
        <p:spPr>
          <a:xfrm>
            <a:off x="4898975" y="4708177"/>
            <a:ext cx="164782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game_name</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(Text)</a:t>
            </a:r>
            <a:endParaRPr dirty="0">
              <a:latin typeface="微軟正黑體" panose="020B0604030504040204" pitchFamily="34" charset="-120"/>
              <a:ea typeface="微軟正黑體" panose="020B0604030504040204" pitchFamily="34" charset="-120"/>
            </a:endParaRPr>
          </a:p>
        </p:txBody>
      </p:sp>
      <p:sp>
        <p:nvSpPr>
          <p:cNvPr id="200" name="Google Shape;200;p19"/>
          <p:cNvSpPr txBox="1"/>
          <p:nvPr/>
        </p:nvSpPr>
        <p:spPr>
          <a:xfrm>
            <a:off x="4898974" y="5077509"/>
            <a:ext cx="164782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score (Int)</a:t>
            </a:r>
            <a:endParaRPr dirty="0">
              <a:latin typeface="微軟正黑體" panose="020B0604030504040204" pitchFamily="34" charset="-120"/>
              <a:ea typeface="微軟正黑體" panose="020B0604030504040204" pitchFamily="34" charset="-120"/>
            </a:endParaRPr>
          </a:p>
        </p:txBody>
      </p:sp>
      <p:sp>
        <p:nvSpPr>
          <p:cNvPr id="201" name="Google Shape;201;p19"/>
          <p:cNvSpPr txBox="1"/>
          <p:nvPr/>
        </p:nvSpPr>
        <p:spPr>
          <a:xfrm>
            <a:off x="4898975" y="5603527"/>
            <a:ext cx="164782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timestamp</a:t>
            </a:r>
            <a:endParaRPr>
              <a:latin typeface="微軟正黑體" panose="020B0604030504040204" pitchFamily="34" charset="-120"/>
              <a:ea typeface="微軟正黑體" panose="020B0604030504040204" pitchFamily="34" charset="-120"/>
            </a:endParaRPr>
          </a:p>
        </p:txBody>
      </p:sp>
      <p:sp>
        <p:nvSpPr>
          <p:cNvPr id="202" name="Google Shape;202;p19"/>
          <p:cNvSpPr txBox="1"/>
          <p:nvPr/>
        </p:nvSpPr>
        <p:spPr>
          <a:xfrm>
            <a:off x="8645425" y="3812827"/>
            <a:ext cx="200977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id (PK)</a:t>
            </a:r>
            <a:endParaRPr>
              <a:latin typeface="微軟正黑體" panose="020B0604030504040204" pitchFamily="34" charset="-120"/>
              <a:ea typeface="微軟正黑體" panose="020B0604030504040204" pitchFamily="34" charset="-120"/>
            </a:endParaRPr>
          </a:p>
        </p:txBody>
      </p:sp>
      <p:sp>
        <p:nvSpPr>
          <p:cNvPr id="203" name="Google Shape;203;p19"/>
          <p:cNvSpPr txBox="1"/>
          <p:nvPr/>
        </p:nvSpPr>
        <p:spPr>
          <a:xfrm>
            <a:off x="8645425" y="4260502"/>
            <a:ext cx="200977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user_id (FK)</a:t>
            </a:r>
            <a:endParaRPr>
              <a:latin typeface="微軟正黑體" panose="020B0604030504040204" pitchFamily="34" charset="-120"/>
              <a:ea typeface="微軟正黑體" panose="020B0604030504040204" pitchFamily="34" charset="-120"/>
            </a:endParaRPr>
          </a:p>
        </p:txBody>
      </p:sp>
      <p:sp>
        <p:nvSpPr>
          <p:cNvPr id="204" name="Google Shape;204;p19"/>
          <p:cNvSpPr txBox="1"/>
          <p:nvPr/>
        </p:nvSpPr>
        <p:spPr>
          <a:xfrm>
            <a:off x="8645425" y="4708177"/>
            <a:ext cx="2009775"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item_id (Ref Code)</a:t>
            </a:r>
            <a:endParaRPr>
              <a:latin typeface="微軟正黑體" panose="020B0604030504040204" pitchFamily="34" charset="-120"/>
              <a:ea typeface="微軟正黑體" panose="020B0604030504040204" pitchFamily="34" charset="-120"/>
            </a:endParaRPr>
          </a:p>
        </p:txBody>
      </p:sp>
      <p:sp>
        <p:nvSpPr>
          <p:cNvPr id="205" name="Google Shape;205;p19"/>
          <p:cNvSpPr txBox="1"/>
          <p:nvPr/>
        </p:nvSpPr>
        <p:spPr>
          <a:xfrm>
            <a:off x="8645425" y="5155852"/>
            <a:ext cx="2009775"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item_type (Title/Frame)</a:t>
            </a:r>
            <a:endParaRPr>
              <a:latin typeface="微軟正黑體" panose="020B0604030504040204" pitchFamily="34" charset="-120"/>
              <a:ea typeface="微軟正黑體" panose="020B0604030504040204" pitchFamily="34" charset="-120"/>
            </a:endParaRPr>
          </a:p>
        </p:txBody>
      </p:sp>
      <p:pic>
        <p:nvPicPr>
          <p:cNvPr id="206" name="Google Shape;206;p19" descr="image.png"/>
          <p:cNvPicPr preferRelativeResize="0"/>
          <p:nvPr/>
        </p:nvPicPr>
        <p:blipFill rotWithShape="1">
          <a:blip r:embed="rId13">
            <a:alphaModFix/>
          </a:blip>
          <a:srcRect/>
          <a:stretch/>
        </p:blipFill>
        <p:spPr>
          <a:xfrm>
            <a:off x="866775" y="3850927"/>
            <a:ext cx="133350" cy="152400"/>
          </a:xfrm>
          <a:prstGeom prst="rect">
            <a:avLst/>
          </a:prstGeom>
          <a:noFill/>
          <a:ln>
            <a:noFill/>
          </a:ln>
        </p:spPr>
      </p:pic>
      <p:pic>
        <p:nvPicPr>
          <p:cNvPr id="207" name="Google Shape;207;p19" descr="image.png"/>
          <p:cNvPicPr preferRelativeResize="0"/>
          <p:nvPr/>
        </p:nvPicPr>
        <p:blipFill rotWithShape="1">
          <a:blip r:embed="rId13">
            <a:alphaModFix/>
          </a:blip>
          <a:srcRect/>
          <a:stretch/>
        </p:blipFill>
        <p:spPr>
          <a:xfrm>
            <a:off x="866775" y="4298602"/>
            <a:ext cx="133350" cy="152400"/>
          </a:xfrm>
          <a:prstGeom prst="rect">
            <a:avLst/>
          </a:prstGeom>
          <a:noFill/>
          <a:ln>
            <a:noFill/>
          </a:ln>
        </p:spPr>
      </p:pic>
      <p:pic>
        <p:nvPicPr>
          <p:cNvPr id="208" name="Google Shape;208;p19" descr="image.png"/>
          <p:cNvPicPr preferRelativeResize="0"/>
          <p:nvPr/>
        </p:nvPicPr>
        <p:blipFill rotWithShape="1">
          <a:blip r:embed="rId13">
            <a:alphaModFix/>
          </a:blip>
          <a:srcRect/>
          <a:stretch/>
        </p:blipFill>
        <p:spPr>
          <a:xfrm>
            <a:off x="866775" y="4746277"/>
            <a:ext cx="133350" cy="152400"/>
          </a:xfrm>
          <a:prstGeom prst="rect">
            <a:avLst/>
          </a:prstGeom>
          <a:noFill/>
          <a:ln>
            <a:noFill/>
          </a:ln>
        </p:spPr>
      </p:pic>
      <p:pic>
        <p:nvPicPr>
          <p:cNvPr id="209" name="Google Shape;209;p19" descr="image.png"/>
          <p:cNvPicPr preferRelativeResize="0"/>
          <p:nvPr/>
        </p:nvPicPr>
        <p:blipFill rotWithShape="1">
          <a:blip r:embed="rId13">
            <a:alphaModFix/>
          </a:blip>
          <a:srcRect/>
          <a:stretch/>
        </p:blipFill>
        <p:spPr>
          <a:xfrm>
            <a:off x="866775" y="5193952"/>
            <a:ext cx="133350" cy="152400"/>
          </a:xfrm>
          <a:prstGeom prst="rect">
            <a:avLst/>
          </a:prstGeom>
          <a:noFill/>
          <a:ln>
            <a:noFill/>
          </a:ln>
        </p:spPr>
      </p:pic>
      <p:pic>
        <p:nvPicPr>
          <p:cNvPr id="210" name="Google Shape;210;p19" descr="image.png"/>
          <p:cNvPicPr preferRelativeResize="0"/>
          <p:nvPr/>
        </p:nvPicPr>
        <p:blipFill rotWithShape="1">
          <a:blip r:embed="rId13">
            <a:alphaModFix/>
          </a:blip>
          <a:srcRect/>
          <a:stretch/>
        </p:blipFill>
        <p:spPr>
          <a:xfrm>
            <a:off x="866775" y="5641627"/>
            <a:ext cx="133350" cy="152400"/>
          </a:xfrm>
          <a:prstGeom prst="rect">
            <a:avLst/>
          </a:prstGeom>
          <a:noFill/>
          <a:ln>
            <a:noFill/>
          </a:ln>
        </p:spPr>
      </p:pic>
      <p:pic>
        <p:nvPicPr>
          <p:cNvPr id="211" name="Google Shape;211;p19" descr="image.png"/>
          <p:cNvPicPr preferRelativeResize="0"/>
          <p:nvPr/>
        </p:nvPicPr>
        <p:blipFill rotWithShape="1">
          <a:blip r:embed="rId13">
            <a:alphaModFix/>
          </a:blip>
          <a:srcRect/>
          <a:stretch/>
        </p:blipFill>
        <p:spPr>
          <a:xfrm>
            <a:off x="4613225" y="3850927"/>
            <a:ext cx="133350" cy="152400"/>
          </a:xfrm>
          <a:prstGeom prst="rect">
            <a:avLst/>
          </a:prstGeom>
          <a:noFill/>
          <a:ln>
            <a:noFill/>
          </a:ln>
        </p:spPr>
      </p:pic>
      <p:pic>
        <p:nvPicPr>
          <p:cNvPr id="212" name="Google Shape;212;p19" descr="image.png"/>
          <p:cNvPicPr preferRelativeResize="0"/>
          <p:nvPr/>
        </p:nvPicPr>
        <p:blipFill rotWithShape="1">
          <a:blip r:embed="rId13">
            <a:alphaModFix/>
          </a:blip>
          <a:srcRect/>
          <a:stretch/>
        </p:blipFill>
        <p:spPr>
          <a:xfrm>
            <a:off x="4613225" y="4298602"/>
            <a:ext cx="133350" cy="152400"/>
          </a:xfrm>
          <a:prstGeom prst="rect">
            <a:avLst/>
          </a:prstGeom>
          <a:noFill/>
          <a:ln>
            <a:noFill/>
          </a:ln>
        </p:spPr>
      </p:pic>
      <p:pic>
        <p:nvPicPr>
          <p:cNvPr id="213" name="Google Shape;213;p19" descr="image.png"/>
          <p:cNvPicPr preferRelativeResize="0"/>
          <p:nvPr/>
        </p:nvPicPr>
        <p:blipFill rotWithShape="1">
          <a:blip r:embed="rId13">
            <a:alphaModFix/>
          </a:blip>
          <a:srcRect/>
          <a:stretch/>
        </p:blipFill>
        <p:spPr>
          <a:xfrm>
            <a:off x="4613225" y="4746277"/>
            <a:ext cx="133350" cy="152400"/>
          </a:xfrm>
          <a:prstGeom prst="rect">
            <a:avLst/>
          </a:prstGeom>
          <a:noFill/>
          <a:ln>
            <a:noFill/>
          </a:ln>
        </p:spPr>
      </p:pic>
      <p:pic>
        <p:nvPicPr>
          <p:cNvPr id="214" name="Google Shape;214;p19" descr="image.png"/>
          <p:cNvPicPr preferRelativeResize="0"/>
          <p:nvPr/>
        </p:nvPicPr>
        <p:blipFill rotWithShape="1">
          <a:blip r:embed="rId13">
            <a:alphaModFix/>
          </a:blip>
          <a:srcRect/>
          <a:stretch/>
        </p:blipFill>
        <p:spPr>
          <a:xfrm>
            <a:off x="4613225" y="5193952"/>
            <a:ext cx="133350" cy="152400"/>
          </a:xfrm>
          <a:prstGeom prst="rect">
            <a:avLst/>
          </a:prstGeom>
          <a:noFill/>
          <a:ln>
            <a:noFill/>
          </a:ln>
        </p:spPr>
      </p:pic>
      <p:pic>
        <p:nvPicPr>
          <p:cNvPr id="215" name="Google Shape;215;p19" descr="image.png"/>
          <p:cNvPicPr preferRelativeResize="0"/>
          <p:nvPr/>
        </p:nvPicPr>
        <p:blipFill rotWithShape="1">
          <a:blip r:embed="rId13">
            <a:alphaModFix/>
          </a:blip>
          <a:srcRect/>
          <a:stretch/>
        </p:blipFill>
        <p:spPr>
          <a:xfrm>
            <a:off x="4613225" y="5641627"/>
            <a:ext cx="133350" cy="152400"/>
          </a:xfrm>
          <a:prstGeom prst="rect">
            <a:avLst/>
          </a:prstGeom>
          <a:noFill/>
          <a:ln>
            <a:noFill/>
          </a:ln>
        </p:spPr>
      </p:pic>
      <p:pic>
        <p:nvPicPr>
          <p:cNvPr id="216" name="Google Shape;216;p19" descr="image.png"/>
          <p:cNvPicPr preferRelativeResize="0"/>
          <p:nvPr/>
        </p:nvPicPr>
        <p:blipFill rotWithShape="1">
          <a:blip r:embed="rId13">
            <a:alphaModFix/>
          </a:blip>
          <a:srcRect/>
          <a:stretch/>
        </p:blipFill>
        <p:spPr>
          <a:xfrm>
            <a:off x="8359675" y="3850927"/>
            <a:ext cx="133350" cy="152400"/>
          </a:xfrm>
          <a:prstGeom prst="rect">
            <a:avLst/>
          </a:prstGeom>
          <a:noFill/>
          <a:ln>
            <a:noFill/>
          </a:ln>
        </p:spPr>
      </p:pic>
      <p:pic>
        <p:nvPicPr>
          <p:cNvPr id="217" name="Google Shape;217;p19" descr="image.png"/>
          <p:cNvPicPr preferRelativeResize="0"/>
          <p:nvPr/>
        </p:nvPicPr>
        <p:blipFill rotWithShape="1">
          <a:blip r:embed="rId13">
            <a:alphaModFix/>
          </a:blip>
          <a:srcRect/>
          <a:stretch/>
        </p:blipFill>
        <p:spPr>
          <a:xfrm>
            <a:off x="8359675" y="4298602"/>
            <a:ext cx="133350" cy="152400"/>
          </a:xfrm>
          <a:prstGeom prst="rect">
            <a:avLst/>
          </a:prstGeom>
          <a:noFill/>
          <a:ln>
            <a:noFill/>
          </a:ln>
        </p:spPr>
      </p:pic>
      <p:pic>
        <p:nvPicPr>
          <p:cNvPr id="218" name="Google Shape;218;p19" descr="image.png"/>
          <p:cNvPicPr preferRelativeResize="0"/>
          <p:nvPr/>
        </p:nvPicPr>
        <p:blipFill rotWithShape="1">
          <a:blip r:embed="rId13">
            <a:alphaModFix/>
          </a:blip>
          <a:srcRect/>
          <a:stretch/>
        </p:blipFill>
        <p:spPr>
          <a:xfrm>
            <a:off x="8359675" y="4746277"/>
            <a:ext cx="133350" cy="152400"/>
          </a:xfrm>
          <a:prstGeom prst="rect">
            <a:avLst/>
          </a:prstGeom>
          <a:noFill/>
          <a:ln>
            <a:noFill/>
          </a:ln>
        </p:spPr>
      </p:pic>
      <p:pic>
        <p:nvPicPr>
          <p:cNvPr id="219" name="Google Shape;219;p19" descr="image.png"/>
          <p:cNvPicPr preferRelativeResize="0"/>
          <p:nvPr/>
        </p:nvPicPr>
        <p:blipFill rotWithShape="1">
          <a:blip r:embed="rId13">
            <a:alphaModFix/>
          </a:blip>
          <a:srcRect/>
          <a:stretch/>
        </p:blipFill>
        <p:spPr>
          <a:xfrm>
            <a:off x="8359675" y="5193952"/>
            <a:ext cx="133350" cy="15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3"/>
        <p:cNvGrpSpPr/>
        <p:nvPr/>
      </p:nvGrpSpPr>
      <p:grpSpPr>
        <a:xfrm>
          <a:off x="0" y="0"/>
          <a:ext cx="0" cy="0"/>
          <a:chOff x="0" y="0"/>
          <a:chExt cx="0" cy="0"/>
        </a:xfrm>
      </p:grpSpPr>
      <p:pic>
        <p:nvPicPr>
          <p:cNvPr id="224" name="Google Shape;224;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25" name="Google Shape;225;p20" descr="image.png"/>
          <p:cNvPicPr preferRelativeResize="0"/>
          <p:nvPr/>
        </p:nvPicPr>
        <p:blipFill rotWithShape="1">
          <a:blip r:embed="rId4">
            <a:alphaModFix/>
          </a:blip>
          <a:srcRect/>
          <a:stretch/>
        </p:blipFill>
        <p:spPr>
          <a:xfrm>
            <a:off x="6381750" y="2126902"/>
            <a:ext cx="5238750" cy="3810000"/>
          </a:xfrm>
          <a:prstGeom prst="rect">
            <a:avLst/>
          </a:prstGeom>
          <a:noFill/>
          <a:ln>
            <a:noFill/>
          </a:ln>
        </p:spPr>
      </p:pic>
      <p:pic>
        <p:nvPicPr>
          <p:cNvPr id="226" name="Google Shape;226;p20" descr="image.png"/>
          <p:cNvPicPr preferRelativeResize="0"/>
          <p:nvPr/>
        </p:nvPicPr>
        <p:blipFill rotWithShape="1">
          <a:blip r:embed="rId5">
            <a:alphaModFix/>
          </a:blip>
          <a:srcRect/>
          <a:stretch/>
        </p:blipFill>
        <p:spPr>
          <a:xfrm>
            <a:off x="571500" y="4334767"/>
            <a:ext cx="5238750" cy="1727745"/>
          </a:xfrm>
          <a:prstGeom prst="rect">
            <a:avLst/>
          </a:prstGeom>
          <a:noFill/>
          <a:ln>
            <a:noFill/>
          </a:ln>
        </p:spPr>
      </p:pic>
      <p:pic>
        <p:nvPicPr>
          <p:cNvPr id="227" name="Google Shape;227;p20" descr="image.png"/>
          <p:cNvPicPr preferRelativeResize="0"/>
          <p:nvPr/>
        </p:nvPicPr>
        <p:blipFill rotWithShape="1">
          <a:blip r:embed="rId6">
            <a:alphaModFix/>
          </a:blip>
          <a:srcRect/>
          <a:stretch/>
        </p:blipFill>
        <p:spPr>
          <a:xfrm>
            <a:off x="6391275" y="2136427"/>
            <a:ext cx="5219700" cy="3790950"/>
          </a:xfrm>
          <a:prstGeom prst="rect">
            <a:avLst/>
          </a:prstGeom>
          <a:noFill/>
          <a:ln>
            <a:noFill/>
          </a:ln>
        </p:spPr>
      </p:pic>
      <p:sp>
        <p:nvSpPr>
          <p:cNvPr id="228" name="Google Shape;228;p20"/>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驗證與權限控制</a:t>
            </a:r>
            <a:endParaRPr>
              <a:latin typeface="微軟正黑體" panose="020B0604030504040204" pitchFamily="34" charset="-120"/>
              <a:ea typeface="微軟正黑體" panose="020B0604030504040204" pitchFamily="34" charset="-120"/>
            </a:endParaRPr>
          </a:p>
        </p:txBody>
      </p:sp>
      <p:sp>
        <p:nvSpPr>
          <p:cNvPr id="229" name="Google Shape;229;p20"/>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230" name="Google Shape;230;p20"/>
          <p:cNvSpPr txBox="1"/>
          <p:nvPr/>
        </p:nvSpPr>
        <p:spPr>
          <a:xfrm>
            <a:off x="571500" y="2001142"/>
            <a:ext cx="5500687" cy="323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DAFFDE"/>
                </a:solidFill>
                <a:latin typeface="微軟正黑體" panose="020B0604030504040204" pitchFamily="34" charset="-120"/>
                <a:ea typeface="微軟正黑體" panose="020B0604030504040204" pitchFamily="34" charset="-120"/>
                <a:cs typeface="Urbanist SemiBold"/>
                <a:sym typeface="Urbanist SemiBold"/>
              </a:rPr>
              <a:t>基於角色的存取控制 (RBAC)</a:t>
            </a:r>
            <a:endParaRPr>
              <a:latin typeface="微軟正黑體" panose="020B0604030504040204" pitchFamily="34" charset="-120"/>
              <a:ea typeface="微軟正黑體" panose="020B0604030504040204" pitchFamily="34" charset="-120"/>
            </a:endParaRPr>
          </a:p>
        </p:txBody>
      </p:sp>
      <p:sp>
        <p:nvSpPr>
          <p:cNvPr id="231" name="Google Shape;231;p20"/>
          <p:cNvSpPr txBox="1"/>
          <p:nvPr/>
        </p:nvSpPr>
        <p:spPr>
          <a:xfrm>
            <a:off x="571500" y="2572642"/>
            <a:ext cx="523875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系統透過 is_admin 旗標區分使用者角色。</a:t>
            </a:r>
            <a:endParaRPr>
              <a:latin typeface="微軟正黑體" panose="020B0604030504040204" pitchFamily="34" charset="-120"/>
              <a:ea typeface="微軟正黑體" panose="020B0604030504040204" pitchFamily="34" charset="-120"/>
            </a:endParaRPr>
          </a:p>
        </p:txBody>
      </p:sp>
      <p:sp>
        <p:nvSpPr>
          <p:cNvPr id="232" name="Google Shape;232;p20"/>
          <p:cNvSpPr txBox="1"/>
          <p:nvPr/>
        </p:nvSpPr>
        <p:spPr>
          <a:xfrm>
            <a:off x="857250" y="3077467"/>
            <a:ext cx="49530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一般使用者：</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遊玩遊戲、提交分數、購買物品。</a:t>
            </a:r>
            <a:endParaRPr>
              <a:latin typeface="微軟正黑體" panose="020B0604030504040204" pitchFamily="34" charset="-120"/>
              <a:ea typeface="微軟正黑體" panose="020B0604030504040204" pitchFamily="34" charset="-120"/>
            </a:endParaRPr>
          </a:p>
        </p:txBody>
      </p:sp>
      <p:sp>
        <p:nvSpPr>
          <p:cNvPr id="233" name="Google Shape;233;p20"/>
          <p:cNvSpPr txBox="1"/>
          <p:nvPr/>
        </p:nvSpPr>
        <p:spPr>
          <a:xfrm>
            <a:off x="857250" y="3525142"/>
            <a:ext cx="49530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管理員</a:t>
            </a:r>
            <a:r>
              <a:rPr lang="en-US" sz="15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存取</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/admin </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面板、封鎖使用者、清除嫌疑旗標、擁有無限測試貨幣</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endParaRPr dirty="0">
              <a:latin typeface="微軟正黑體" panose="020B0604030504040204" pitchFamily="34" charset="-120"/>
              <a:ea typeface="微軟正黑體" panose="020B0604030504040204" pitchFamily="34" charset="-120"/>
            </a:endParaRPr>
          </a:p>
        </p:txBody>
      </p:sp>
      <p:sp>
        <p:nvSpPr>
          <p:cNvPr id="234" name="Google Shape;234;p20"/>
          <p:cNvSpPr txBox="1"/>
          <p:nvPr/>
        </p:nvSpPr>
        <p:spPr>
          <a:xfrm>
            <a:off x="800100" y="4525267"/>
            <a:ext cx="5060632" cy="323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DAFFDE"/>
                </a:solidFill>
                <a:latin typeface="微軟正黑體" panose="020B0604030504040204" pitchFamily="34" charset="-120"/>
                <a:ea typeface="微軟正黑體" panose="020B0604030504040204" pitchFamily="34" charset="-120"/>
                <a:cs typeface="Urbanist SemiBold"/>
                <a:sym typeface="Urbanist SemiBold"/>
              </a:rPr>
              <a:t>安全協定</a:t>
            </a:r>
            <a:endParaRPr>
              <a:latin typeface="微軟正黑體" panose="020B0604030504040204" pitchFamily="34" charset="-120"/>
              <a:ea typeface="微軟正黑體" panose="020B0604030504040204" pitchFamily="34" charset="-120"/>
            </a:endParaRPr>
          </a:p>
        </p:txBody>
      </p:sp>
      <p:sp>
        <p:nvSpPr>
          <p:cNvPr id="235" name="Google Shape;235;p20"/>
          <p:cNvSpPr txBox="1"/>
          <p:nvPr/>
        </p:nvSpPr>
        <p:spPr>
          <a:xfrm>
            <a:off x="800100" y="5049142"/>
            <a:ext cx="4819650" cy="7478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350" b="1"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密碼雜湊</a:t>
            </a:r>
            <a:r>
              <a:rPr lang="en-US" sz="135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r>
              <a:rPr lang="en-US" sz="135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35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使用</a:t>
            </a:r>
            <a:r>
              <a:rPr lang="en-US" sz="135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35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werkzeug.security</a:t>
            </a:r>
            <a:r>
              <a:rPr lang="en-US" sz="135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35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scrypt</a:t>
            </a:r>
            <a:r>
              <a:rPr lang="en-US" sz="135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/pbkdf2)。</a:t>
            </a:r>
            <a:b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Calibri"/>
                <a:sym typeface="Calibri"/>
              </a:rPr>
            </a:br>
            <a:r>
              <a:rPr lang="en-US" sz="1350" b="1"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自動升級</a:t>
            </a:r>
            <a:r>
              <a:rPr lang="en-US" sz="135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r>
              <a:rPr lang="en-US" sz="135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35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舊版明文密碼在登入成功後會自動升級為雜湊加密</a:t>
            </a:r>
            <a:r>
              <a:rPr lang="en-US" sz="135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pic>
        <p:nvPicPr>
          <p:cNvPr id="236" name="Google Shape;236;p20" descr="image.png"/>
          <p:cNvPicPr preferRelativeResize="0"/>
          <p:nvPr/>
        </p:nvPicPr>
        <p:blipFill rotWithShape="1">
          <a:blip r:embed="rId7">
            <a:alphaModFix/>
          </a:blip>
          <a:srcRect/>
          <a:stretch/>
        </p:blipFill>
        <p:spPr>
          <a:xfrm>
            <a:off x="571500" y="3115567"/>
            <a:ext cx="133350" cy="152400"/>
          </a:xfrm>
          <a:prstGeom prst="rect">
            <a:avLst/>
          </a:prstGeom>
          <a:noFill/>
          <a:ln>
            <a:noFill/>
          </a:ln>
        </p:spPr>
      </p:pic>
      <p:pic>
        <p:nvPicPr>
          <p:cNvPr id="237" name="Google Shape;237;p20" descr="image.png"/>
          <p:cNvPicPr preferRelativeResize="0"/>
          <p:nvPr/>
        </p:nvPicPr>
        <p:blipFill rotWithShape="1">
          <a:blip r:embed="rId7">
            <a:alphaModFix/>
          </a:blip>
          <a:srcRect/>
          <a:stretch/>
        </p:blipFill>
        <p:spPr>
          <a:xfrm>
            <a:off x="571500" y="3563242"/>
            <a:ext cx="133350" cy="15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1"/>
        <p:cNvGrpSpPr/>
        <p:nvPr/>
      </p:nvGrpSpPr>
      <p:grpSpPr>
        <a:xfrm>
          <a:off x="0" y="0"/>
          <a:ext cx="0" cy="0"/>
          <a:chOff x="0" y="0"/>
          <a:chExt cx="0" cy="0"/>
        </a:xfrm>
      </p:grpSpPr>
      <p:pic>
        <p:nvPicPr>
          <p:cNvPr id="242" name="Google Shape;242;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3" name="Google Shape;243;p21" descr="image.png"/>
          <p:cNvPicPr preferRelativeResize="0"/>
          <p:nvPr/>
        </p:nvPicPr>
        <p:blipFill rotWithShape="1">
          <a:blip r:embed="rId4">
            <a:alphaModFix/>
          </a:blip>
          <a:srcRect/>
          <a:stretch/>
        </p:blipFill>
        <p:spPr>
          <a:xfrm>
            <a:off x="6334125" y="0"/>
            <a:ext cx="5857875" cy="6858000"/>
          </a:xfrm>
          <a:prstGeom prst="rect">
            <a:avLst/>
          </a:prstGeom>
          <a:noFill/>
          <a:ln>
            <a:noFill/>
          </a:ln>
        </p:spPr>
      </p:pic>
      <p:pic>
        <p:nvPicPr>
          <p:cNvPr id="244" name="Google Shape;244;p21" descr="image.png"/>
          <p:cNvPicPr preferRelativeResize="0"/>
          <p:nvPr/>
        </p:nvPicPr>
        <p:blipFill rotWithShape="1">
          <a:blip r:embed="rId5">
            <a:alphaModFix/>
          </a:blip>
          <a:srcRect/>
          <a:stretch/>
        </p:blipFill>
        <p:spPr>
          <a:xfrm>
            <a:off x="762000" y="5844480"/>
            <a:ext cx="171450" cy="171450"/>
          </a:xfrm>
          <a:prstGeom prst="rect">
            <a:avLst/>
          </a:prstGeom>
          <a:noFill/>
          <a:ln>
            <a:noFill/>
          </a:ln>
        </p:spPr>
      </p:pic>
      <p:sp>
        <p:nvSpPr>
          <p:cNvPr id="245" name="Google Shape;245;p21"/>
          <p:cNvSpPr txBox="1"/>
          <p:nvPr/>
        </p:nvSpPr>
        <p:spPr>
          <a:xfrm>
            <a:off x="762000" y="762000"/>
            <a:ext cx="5350668"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防作弊：後端邏輯</a:t>
            </a:r>
            <a:endParaRPr>
              <a:latin typeface="微軟正黑體" panose="020B0604030504040204" pitchFamily="34" charset="-120"/>
              <a:ea typeface="微軟正黑體" panose="020B0604030504040204" pitchFamily="34" charset="-120"/>
            </a:endParaRPr>
          </a:p>
        </p:txBody>
      </p:sp>
      <p:sp>
        <p:nvSpPr>
          <p:cNvPr id="246" name="Google Shape;246;p21"/>
          <p:cNvSpPr/>
          <p:nvPr/>
        </p:nvSpPr>
        <p:spPr>
          <a:xfrm>
            <a:off x="762000" y="16344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247" name="Google Shape;247;p21"/>
          <p:cNvSpPr txBox="1"/>
          <p:nvPr/>
        </p:nvSpPr>
        <p:spPr>
          <a:xfrm>
            <a:off x="762000" y="1872555"/>
            <a:ext cx="5095875"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系統最強大的防禦在於嚴格執行</a:t>
            </a: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物理極限</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檢查。我們絕不輕信客戶端回傳的分數。</a:t>
            </a:r>
            <a:endParaRPr>
              <a:latin typeface="微軟正黑體" panose="020B0604030504040204" pitchFamily="34" charset="-120"/>
              <a:ea typeface="微軟正黑體" panose="020B0604030504040204" pitchFamily="34" charset="-120"/>
            </a:endParaRPr>
          </a:p>
        </p:txBody>
      </p:sp>
      <p:sp>
        <p:nvSpPr>
          <p:cNvPr id="248" name="Google Shape;248;p21"/>
          <p:cNvSpPr txBox="1"/>
          <p:nvPr/>
        </p:nvSpPr>
        <p:spPr>
          <a:xfrm>
            <a:off x="762000" y="2672655"/>
            <a:ext cx="5350668" cy="32316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DAFFDE"/>
                </a:solidFill>
                <a:latin typeface="微軟正黑體" panose="020B0604030504040204" pitchFamily="34" charset="-120"/>
                <a:ea typeface="微軟正黑體" panose="020B0604030504040204" pitchFamily="34" charset="-120"/>
                <a:cs typeface="Urbanist SemiBold"/>
                <a:sym typeface="Urbanist SemiBold"/>
              </a:rPr>
              <a:t>驗證向量：</a:t>
            </a:r>
            <a:endParaRPr>
              <a:latin typeface="微軟正黑體" panose="020B0604030504040204" pitchFamily="34" charset="-120"/>
              <a:ea typeface="微軟正黑體" panose="020B0604030504040204" pitchFamily="34" charset="-120"/>
            </a:endParaRPr>
          </a:p>
        </p:txBody>
      </p:sp>
      <p:sp>
        <p:nvSpPr>
          <p:cNvPr id="249" name="Google Shape;249;p21"/>
          <p:cNvSpPr txBox="1"/>
          <p:nvPr/>
        </p:nvSpPr>
        <p:spPr>
          <a:xfrm>
            <a:off x="762000" y="5815905"/>
            <a:ext cx="5095875" cy="290849"/>
          </a:xfrm>
          <a:prstGeom prst="rect">
            <a:avLst/>
          </a:prstGeom>
          <a:noFill/>
          <a:ln>
            <a:noFill/>
          </a:ln>
        </p:spPr>
        <p:txBody>
          <a:bodyPr spcFirstLastPara="1" wrap="square" lIns="171450" tIns="0" rIns="0" bIns="0" anchor="t" anchorCtr="0">
            <a:spAutoFit/>
          </a:bodyPr>
          <a:lstStyle/>
          <a:p>
            <a:pPr marL="0" marR="0" lvl="0" indent="0" algn="l" rtl="0">
              <a:lnSpc>
                <a:spcPct val="139925"/>
              </a:lnSpc>
              <a:spcBef>
                <a:spcPts val="0"/>
              </a:spcBef>
              <a:spcAft>
                <a:spcPts val="0"/>
              </a:spcAft>
              <a:buNone/>
            </a:pPr>
            <a:r>
              <a:rPr lang="en-US" sz="1350" b="0" i="0" u="none" strike="noStrike" cap="none" dirty="0" err="1">
                <a:solidFill>
                  <a:srgbClr val="EF4444"/>
                </a:solidFill>
                <a:latin typeface="微軟正黑體" panose="020B0604030504040204" pitchFamily="34" charset="-120"/>
                <a:ea typeface="微軟正黑體" panose="020B0604030504040204" pitchFamily="34" charset="-120"/>
                <a:cs typeface="Urbanist"/>
                <a:sym typeface="Urbanist"/>
              </a:rPr>
              <a:t>後果：立即標記為「</a:t>
            </a:r>
            <a:r>
              <a:rPr lang="en-US" sz="1350" dirty="0" err="1">
                <a:solidFill>
                  <a:srgbClr val="EF4444"/>
                </a:solidFill>
                <a:latin typeface="微軟正黑體" panose="020B0604030504040204" pitchFamily="34" charset="-120"/>
                <a:ea typeface="微軟正黑體" panose="020B0604030504040204" pitchFamily="34" charset="-120"/>
                <a:cs typeface="Urbanist"/>
                <a:sym typeface="Urbanist"/>
              </a:rPr>
              <a:t>suspect</a:t>
            </a:r>
            <a:r>
              <a:rPr lang="en-US" sz="1350" b="0" i="0" u="none" strike="noStrike" cap="none" dirty="0" err="1">
                <a:solidFill>
                  <a:srgbClr val="EF4444"/>
                </a:solidFill>
                <a:latin typeface="微軟正黑體" panose="020B0604030504040204" pitchFamily="34" charset="-120"/>
                <a:ea typeface="微軟正黑體" panose="020B0604030504040204" pitchFamily="34" charset="-120"/>
                <a:cs typeface="Urbanist"/>
                <a:sym typeface="Urbanist"/>
              </a:rPr>
              <a:t>」並拒絕錄入分數</a:t>
            </a:r>
            <a:r>
              <a:rPr lang="en-US" sz="1350" b="0" i="0" u="none" strike="noStrike" cap="none" dirty="0">
                <a:solidFill>
                  <a:srgbClr val="EF4444"/>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250" name="Google Shape;250;p21"/>
          <p:cNvSpPr txBox="1"/>
          <p:nvPr/>
        </p:nvSpPr>
        <p:spPr>
          <a:xfrm>
            <a:off x="1000125" y="3196530"/>
            <a:ext cx="485775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時間 vs. 分數：</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計算 session['game_start_time'] 持續時間與分數的合理性。</a:t>
            </a:r>
            <a:endParaRPr>
              <a:latin typeface="微軟正黑體" panose="020B0604030504040204" pitchFamily="34" charset="-120"/>
              <a:ea typeface="微軟正黑體" panose="020B0604030504040204" pitchFamily="34" charset="-120"/>
            </a:endParaRPr>
          </a:p>
        </p:txBody>
      </p:sp>
      <p:sp>
        <p:nvSpPr>
          <p:cNvPr id="251" name="Google Shape;251;p21"/>
          <p:cNvSpPr txBox="1"/>
          <p:nvPr/>
        </p:nvSpPr>
        <p:spPr>
          <a:xfrm>
            <a:off x="1000125" y="3910905"/>
            <a:ext cx="485775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貪吃蛇</a:t>
            </a:r>
            <a:r>
              <a:rPr lang="en-US" sz="15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檢查每秒步數</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上限</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10 步)，</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標記「瞬間移動」異常</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252" name="Google Shape;252;p21"/>
          <p:cNvSpPr txBox="1"/>
          <p:nvPr/>
        </p:nvSpPr>
        <p:spPr>
          <a:xfrm>
            <a:off x="1000125" y="4615755"/>
            <a:ext cx="485775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俄羅斯方塊：</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驗證方塊落下率與時間關係，防止自動落下外掛。</a:t>
            </a:r>
            <a:endParaRPr>
              <a:latin typeface="微軟正黑體" panose="020B0604030504040204" pitchFamily="34" charset="-120"/>
              <a:ea typeface="微軟正黑體" panose="020B0604030504040204" pitchFamily="34" charset="-120"/>
            </a:endParaRPr>
          </a:p>
        </p:txBody>
      </p:sp>
      <p:sp>
        <p:nvSpPr>
          <p:cNvPr id="253" name="Google Shape;253;p21"/>
          <p:cNvSpPr txBox="1"/>
          <p:nvPr/>
        </p:nvSpPr>
        <p:spPr>
          <a:xfrm>
            <a:off x="1000125" y="5320605"/>
            <a:ext cx="485775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打地鼠：</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限制每秒點擊數 (CPS) 至人類極限 (12 CPS)。</a:t>
            </a:r>
            <a:endParaRPr>
              <a:latin typeface="微軟正黑體" panose="020B0604030504040204" pitchFamily="34" charset="-120"/>
              <a:ea typeface="微軟正黑體" panose="020B0604030504040204" pitchFamily="34" charset="-120"/>
            </a:endParaRPr>
          </a:p>
        </p:txBody>
      </p:sp>
      <p:pic>
        <p:nvPicPr>
          <p:cNvPr id="254" name="Google Shape;254;p21" descr="image.png"/>
          <p:cNvPicPr preferRelativeResize="0"/>
          <p:nvPr/>
        </p:nvPicPr>
        <p:blipFill rotWithShape="1">
          <a:blip r:embed="rId6">
            <a:alphaModFix/>
          </a:blip>
          <a:srcRect/>
          <a:stretch/>
        </p:blipFill>
        <p:spPr>
          <a:xfrm>
            <a:off x="762000" y="3234630"/>
            <a:ext cx="76200" cy="152400"/>
          </a:xfrm>
          <a:prstGeom prst="rect">
            <a:avLst/>
          </a:prstGeom>
          <a:noFill/>
          <a:ln>
            <a:noFill/>
          </a:ln>
        </p:spPr>
      </p:pic>
      <p:pic>
        <p:nvPicPr>
          <p:cNvPr id="255" name="Google Shape;255;p21" descr="image.png"/>
          <p:cNvPicPr preferRelativeResize="0"/>
          <p:nvPr/>
        </p:nvPicPr>
        <p:blipFill rotWithShape="1">
          <a:blip r:embed="rId6">
            <a:alphaModFix/>
          </a:blip>
          <a:srcRect/>
          <a:stretch/>
        </p:blipFill>
        <p:spPr>
          <a:xfrm>
            <a:off x="762000" y="3949005"/>
            <a:ext cx="76200" cy="152400"/>
          </a:xfrm>
          <a:prstGeom prst="rect">
            <a:avLst/>
          </a:prstGeom>
          <a:noFill/>
          <a:ln>
            <a:noFill/>
          </a:ln>
        </p:spPr>
      </p:pic>
      <p:pic>
        <p:nvPicPr>
          <p:cNvPr id="256" name="Google Shape;256;p21" descr="image.png"/>
          <p:cNvPicPr preferRelativeResize="0"/>
          <p:nvPr/>
        </p:nvPicPr>
        <p:blipFill rotWithShape="1">
          <a:blip r:embed="rId6">
            <a:alphaModFix/>
          </a:blip>
          <a:srcRect/>
          <a:stretch/>
        </p:blipFill>
        <p:spPr>
          <a:xfrm>
            <a:off x="762000" y="4653855"/>
            <a:ext cx="76200" cy="152400"/>
          </a:xfrm>
          <a:prstGeom prst="rect">
            <a:avLst/>
          </a:prstGeom>
          <a:noFill/>
          <a:ln>
            <a:noFill/>
          </a:ln>
        </p:spPr>
      </p:pic>
      <p:pic>
        <p:nvPicPr>
          <p:cNvPr id="257" name="Google Shape;257;p21" descr="image.png"/>
          <p:cNvPicPr preferRelativeResize="0"/>
          <p:nvPr/>
        </p:nvPicPr>
        <p:blipFill rotWithShape="1">
          <a:blip r:embed="rId6">
            <a:alphaModFix/>
          </a:blip>
          <a:srcRect/>
          <a:stretch/>
        </p:blipFill>
        <p:spPr>
          <a:xfrm>
            <a:off x="762000" y="5358705"/>
            <a:ext cx="76200" cy="15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1"/>
        <p:cNvGrpSpPr/>
        <p:nvPr/>
      </p:nvGrpSpPr>
      <p:grpSpPr>
        <a:xfrm>
          <a:off x="0" y="0"/>
          <a:ext cx="0" cy="0"/>
          <a:chOff x="0" y="0"/>
          <a:chExt cx="0" cy="0"/>
        </a:xfrm>
      </p:grpSpPr>
      <p:pic>
        <p:nvPicPr>
          <p:cNvPr id="262" name="Google Shape;262;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63" name="Google Shape;263;p22" descr="image.png"/>
          <p:cNvPicPr preferRelativeResize="0"/>
          <p:nvPr/>
        </p:nvPicPr>
        <p:blipFill rotWithShape="1">
          <a:blip r:embed="rId4">
            <a:alphaModFix/>
          </a:blip>
          <a:srcRect/>
          <a:stretch/>
        </p:blipFill>
        <p:spPr>
          <a:xfrm>
            <a:off x="571500" y="1777305"/>
            <a:ext cx="5238750" cy="4509194"/>
          </a:xfrm>
          <a:prstGeom prst="rect">
            <a:avLst/>
          </a:prstGeom>
          <a:noFill/>
          <a:ln>
            <a:noFill/>
          </a:ln>
        </p:spPr>
      </p:pic>
      <p:pic>
        <p:nvPicPr>
          <p:cNvPr id="264" name="Google Shape;264;p22" descr="image.png"/>
          <p:cNvPicPr preferRelativeResize="0"/>
          <p:nvPr/>
        </p:nvPicPr>
        <p:blipFill rotWithShape="1">
          <a:blip r:embed="rId5">
            <a:alphaModFix/>
          </a:blip>
          <a:srcRect/>
          <a:stretch/>
        </p:blipFill>
        <p:spPr>
          <a:xfrm>
            <a:off x="6381750" y="1777305"/>
            <a:ext cx="5238750" cy="4509194"/>
          </a:xfrm>
          <a:prstGeom prst="rect">
            <a:avLst/>
          </a:prstGeom>
          <a:noFill/>
          <a:ln>
            <a:noFill/>
          </a:ln>
        </p:spPr>
      </p:pic>
      <p:pic>
        <p:nvPicPr>
          <p:cNvPr id="265" name="Google Shape;265;p22" descr="image.png"/>
          <p:cNvPicPr preferRelativeResize="0"/>
          <p:nvPr/>
        </p:nvPicPr>
        <p:blipFill rotWithShape="1">
          <a:blip r:embed="rId6">
            <a:alphaModFix/>
          </a:blip>
          <a:srcRect/>
          <a:stretch/>
        </p:blipFill>
        <p:spPr>
          <a:xfrm>
            <a:off x="962025" y="3234630"/>
            <a:ext cx="4457700" cy="1700956"/>
          </a:xfrm>
          <a:prstGeom prst="rect">
            <a:avLst/>
          </a:prstGeom>
          <a:noFill/>
          <a:ln>
            <a:noFill/>
          </a:ln>
        </p:spPr>
      </p:pic>
      <p:pic>
        <p:nvPicPr>
          <p:cNvPr id="266" name="Google Shape;266;p22" descr="image.png"/>
          <p:cNvPicPr preferRelativeResize="0"/>
          <p:nvPr/>
        </p:nvPicPr>
        <p:blipFill rotWithShape="1">
          <a:blip r:embed="rId7">
            <a:alphaModFix/>
          </a:blip>
          <a:srcRect/>
          <a:stretch/>
        </p:blipFill>
        <p:spPr>
          <a:xfrm>
            <a:off x="962025" y="2244030"/>
            <a:ext cx="266700" cy="266700"/>
          </a:xfrm>
          <a:prstGeom prst="rect">
            <a:avLst/>
          </a:prstGeom>
          <a:noFill/>
          <a:ln>
            <a:noFill/>
          </a:ln>
        </p:spPr>
      </p:pic>
      <p:pic>
        <p:nvPicPr>
          <p:cNvPr id="267" name="Google Shape;267;p22" descr="image.png"/>
          <p:cNvPicPr preferRelativeResize="0"/>
          <p:nvPr/>
        </p:nvPicPr>
        <p:blipFill rotWithShape="1">
          <a:blip r:embed="rId8">
            <a:alphaModFix/>
          </a:blip>
          <a:srcRect/>
          <a:stretch/>
        </p:blipFill>
        <p:spPr>
          <a:xfrm>
            <a:off x="6772275" y="2244030"/>
            <a:ext cx="266700" cy="266700"/>
          </a:xfrm>
          <a:prstGeom prst="rect">
            <a:avLst/>
          </a:prstGeom>
          <a:noFill/>
          <a:ln>
            <a:noFill/>
          </a:ln>
        </p:spPr>
      </p:pic>
      <p:sp>
        <p:nvSpPr>
          <p:cNvPr id="268" name="Google Shape;268;p22"/>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網路與前端安全性</a:t>
            </a:r>
            <a:endParaRPr>
              <a:latin typeface="微軟正黑體" panose="020B0604030504040204" pitchFamily="34" charset="-120"/>
              <a:ea typeface="微軟正黑體" panose="020B0604030504040204" pitchFamily="34" charset="-120"/>
            </a:endParaRPr>
          </a:p>
        </p:txBody>
      </p:sp>
      <p:sp>
        <p:nvSpPr>
          <p:cNvPr id="269" name="Google Shape;269;p22"/>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270" name="Google Shape;270;p22"/>
          <p:cNvSpPr txBox="1"/>
          <p:nvPr/>
        </p:nvSpPr>
        <p:spPr>
          <a:xfrm>
            <a:off x="1080135" y="2210693"/>
            <a:ext cx="4680585" cy="323165"/>
          </a:xfrm>
          <a:prstGeom prst="rect">
            <a:avLst/>
          </a:prstGeom>
          <a:noFill/>
          <a:ln>
            <a:noFill/>
          </a:ln>
        </p:spPr>
        <p:txBody>
          <a:bodyPr spcFirstLastPara="1" wrap="square" lIns="266700" tIns="0" rIns="0" bIns="0" anchor="t" anchorCtr="0">
            <a:spAutoFit/>
          </a:bodyPr>
          <a:lstStyle/>
          <a:p>
            <a:pPr marL="0" marR="0" lvl="0" indent="0" algn="l" rtl="0">
              <a:spcBef>
                <a:spcPts val="0"/>
              </a:spcBef>
              <a:spcAft>
                <a:spcPts val="0"/>
              </a:spcAft>
              <a:buNone/>
            </a:pPr>
            <a:r>
              <a:rPr lang="en-US" sz="2100" b="0" i="0" u="none" strike="noStrike" cap="none" dirty="0" err="1">
                <a:solidFill>
                  <a:srgbClr val="DAFFDE"/>
                </a:solidFill>
                <a:latin typeface="微軟正黑體" panose="020B0604030504040204" pitchFamily="34" charset="-120"/>
                <a:ea typeface="微軟正黑體" panose="020B0604030504040204" pitchFamily="34" charset="-120"/>
                <a:cs typeface="Urbanist SemiBold"/>
                <a:sym typeface="Urbanist SemiBold"/>
              </a:rPr>
              <a:t>頻率限制</a:t>
            </a:r>
            <a:r>
              <a:rPr lang="en-US" sz="2100" b="0" i="0" u="none" strike="noStrike" cap="none" dirty="0">
                <a:solidFill>
                  <a:srgbClr val="DAFFDE"/>
                </a:solidFill>
                <a:latin typeface="微軟正黑體" panose="020B0604030504040204" pitchFamily="34" charset="-120"/>
                <a:ea typeface="微軟正黑體" panose="020B0604030504040204" pitchFamily="34" charset="-120"/>
                <a:cs typeface="Urbanist SemiBold"/>
                <a:sym typeface="Urbanist SemiBold"/>
              </a:rPr>
              <a:t> (Rate Limiting)</a:t>
            </a:r>
            <a:endParaRPr dirty="0">
              <a:latin typeface="微軟正黑體" panose="020B0604030504040204" pitchFamily="34" charset="-120"/>
              <a:ea typeface="微軟正黑體" panose="020B0604030504040204" pitchFamily="34" charset="-120"/>
            </a:endParaRPr>
          </a:p>
        </p:txBody>
      </p:sp>
      <p:sp>
        <p:nvSpPr>
          <p:cNvPr id="271" name="Google Shape;271;p22"/>
          <p:cNvSpPr txBox="1"/>
          <p:nvPr/>
        </p:nvSpPr>
        <p:spPr>
          <a:xfrm>
            <a:off x="962025" y="2739330"/>
            <a:ext cx="44577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為防止暴力破解</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API </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與資料庫洪水攻擊</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272" name="Google Shape;272;p22"/>
          <p:cNvSpPr txBox="1"/>
          <p:nvPr/>
        </p:nvSpPr>
        <p:spPr>
          <a:xfrm>
            <a:off x="6772275" y="2167830"/>
            <a:ext cx="4680585" cy="323165"/>
          </a:xfrm>
          <a:prstGeom prst="rect">
            <a:avLst/>
          </a:prstGeom>
          <a:noFill/>
          <a:ln>
            <a:noFill/>
          </a:ln>
        </p:spPr>
        <p:txBody>
          <a:bodyPr spcFirstLastPara="1" wrap="square" lIns="266700" tIns="0" rIns="0" bIns="0" anchor="t" anchorCtr="0">
            <a:spAutoFit/>
          </a:bodyPr>
          <a:lstStyle/>
          <a:p>
            <a:pPr marL="0" marR="0" lvl="0" indent="0" algn="l" rtl="0">
              <a:spcBef>
                <a:spcPts val="0"/>
              </a:spcBef>
              <a:spcAft>
                <a:spcPts val="0"/>
              </a:spcAft>
              <a:buNone/>
            </a:pPr>
            <a:r>
              <a:rPr lang="en-US" sz="2100" b="0" i="0" u="none" strike="noStrike" cap="none">
                <a:solidFill>
                  <a:srgbClr val="DAFFDE"/>
                </a:solidFill>
                <a:latin typeface="微軟正黑體" panose="020B0604030504040204" pitchFamily="34" charset="-120"/>
                <a:ea typeface="微軟正黑體" panose="020B0604030504040204" pitchFamily="34" charset="-120"/>
                <a:cs typeface="Urbanist SemiBold"/>
                <a:sym typeface="Urbanist SemiBold"/>
              </a:rPr>
              <a:t>可信事件驗證</a:t>
            </a:r>
            <a:endParaRPr>
              <a:latin typeface="微軟正黑體" panose="020B0604030504040204" pitchFamily="34" charset="-120"/>
              <a:ea typeface="微軟正黑體" panose="020B0604030504040204" pitchFamily="34" charset="-120"/>
            </a:endParaRPr>
          </a:p>
        </p:txBody>
      </p:sp>
      <p:sp>
        <p:nvSpPr>
          <p:cNvPr id="273" name="Google Shape;273;p22"/>
          <p:cNvSpPr txBox="1"/>
          <p:nvPr/>
        </p:nvSpPr>
        <p:spPr>
          <a:xfrm>
            <a:off x="6772275" y="2739330"/>
            <a:ext cx="44577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Event.isTrusted：</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JavaScript 檢查確保輸入事件是由使用者硬體產生，而非自動腳本。</a:t>
            </a:r>
            <a:endParaRPr>
              <a:latin typeface="微軟正黑體" panose="020B0604030504040204" pitchFamily="34" charset="-120"/>
              <a:ea typeface="微軟正黑體" panose="020B0604030504040204" pitchFamily="34" charset="-120"/>
            </a:endParaRPr>
          </a:p>
        </p:txBody>
      </p:sp>
      <p:sp>
        <p:nvSpPr>
          <p:cNvPr id="274" name="Google Shape;274;p22"/>
          <p:cNvSpPr txBox="1"/>
          <p:nvPr/>
        </p:nvSpPr>
        <p:spPr>
          <a:xfrm>
            <a:off x="6772275" y="3539430"/>
            <a:ext cx="44577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路徑雜湊：</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客戶端產生移動路徑的雜湊值。後端驗證此雜湊是否存在，以確保發生了合法的遊玩過程。</a:t>
            </a:r>
            <a:endParaRPr>
              <a:latin typeface="微軟正黑體" panose="020B0604030504040204" pitchFamily="34" charset="-120"/>
              <a:ea typeface="微軟正黑體" panose="020B0604030504040204" pitchFamily="34" charset="-120"/>
            </a:endParaRPr>
          </a:p>
        </p:txBody>
      </p:sp>
      <p:sp>
        <p:nvSpPr>
          <p:cNvPr id="275" name="Google Shape;275;p22"/>
          <p:cNvSpPr txBox="1"/>
          <p:nvPr/>
        </p:nvSpPr>
        <p:spPr>
          <a:xfrm>
            <a:off x="1190625" y="3653730"/>
            <a:ext cx="4038600" cy="443198"/>
          </a:xfrm>
          <a:prstGeom prst="rect">
            <a:avLst/>
          </a:prstGeom>
          <a:noFill/>
          <a:ln>
            <a:noFill/>
          </a:ln>
        </p:spPr>
        <p:txBody>
          <a:bodyPr spcFirstLastPara="1" wrap="square" lIns="0" tIns="0" rIns="0" bIns="0" anchor="t" anchorCtr="0">
            <a:spAutoFit/>
          </a:bodyPr>
          <a:lstStyle/>
          <a:p>
            <a:pPr marL="0" marR="0" lvl="0" indent="0" algn="l" rtl="0">
              <a:lnSpc>
                <a:spcPct val="159944"/>
              </a:lnSpc>
              <a:spcBef>
                <a:spcPts val="0"/>
              </a:spcBef>
              <a:spcAft>
                <a:spcPts val="0"/>
              </a:spcAft>
              <a:buNone/>
            </a:pPr>
            <a:r>
              <a:rPr lang="en-US" sz="1800" b="1" i="0" u="none" strike="noStrike" cap="none">
                <a:solidFill>
                  <a:srgbClr val="4ADE80"/>
                </a:solidFill>
                <a:latin typeface="微軟正黑體" panose="020B0604030504040204" pitchFamily="34" charset="-120"/>
                <a:ea typeface="微軟正黑體" panose="020B0604030504040204" pitchFamily="34" charset="-120"/>
                <a:cs typeface="Urbanist"/>
                <a:sym typeface="Urbanist"/>
              </a:rPr>
              <a:t>30 次請求 / 60 秒</a:t>
            </a:r>
            <a:endParaRPr>
              <a:latin typeface="微軟正黑體" panose="020B0604030504040204" pitchFamily="34" charset="-120"/>
              <a:ea typeface="微軟正黑體" panose="020B0604030504040204" pitchFamily="34" charset="-120"/>
            </a:endParaRPr>
          </a:p>
        </p:txBody>
      </p:sp>
      <p:sp>
        <p:nvSpPr>
          <p:cNvPr id="276" name="Google Shape;276;p22"/>
          <p:cNvSpPr txBox="1"/>
          <p:nvPr/>
        </p:nvSpPr>
        <p:spPr>
          <a:xfrm>
            <a:off x="1190625" y="4248001"/>
            <a:ext cx="4038600" cy="59093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透過每個使用者 Session 的記憶體內 _score_submit_log 強制執行。</a:t>
            </a:r>
            <a:endParaRPr>
              <a:latin typeface="微軟正黑體" panose="020B0604030504040204" pitchFamily="34" charset="-120"/>
              <a:ea typeface="微軟正黑體" panose="020B0604030504040204" pitchFamily="34"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1"/>
        <p:cNvGrpSpPr/>
        <p:nvPr/>
      </p:nvGrpSpPr>
      <p:grpSpPr>
        <a:xfrm>
          <a:off x="0" y="0"/>
          <a:ext cx="0" cy="0"/>
          <a:chOff x="0" y="0"/>
          <a:chExt cx="0" cy="0"/>
        </a:xfrm>
      </p:grpSpPr>
      <p:pic>
        <p:nvPicPr>
          <p:cNvPr id="262" name="Google Shape;262;p22" descr="image.png"/>
          <p:cNvPicPr preferRelativeResize="0"/>
          <p:nvPr/>
        </p:nvPicPr>
        <p:blipFill rotWithShape="1">
          <a:blip r:embed="rId3">
            <a:alphaModFix/>
          </a:blip>
          <a:srcRect/>
          <a:stretch/>
        </p:blipFill>
        <p:spPr>
          <a:xfrm>
            <a:off x="0" y="-201038"/>
            <a:ext cx="12192000" cy="6858000"/>
          </a:xfrm>
          <a:prstGeom prst="rect">
            <a:avLst/>
          </a:prstGeom>
          <a:noFill/>
          <a:ln>
            <a:noFill/>
          </a:ln>
        </p:spPr>
      </p:pic>
      <p:pic>
        <p:nvPicPr>
          <p:cNvPr id="263" name="Google Shape;263;p22" descr="image.png"/>
          <p:cNvPicPr preferRelativeResize="0"/>
          <p:nvPr/>
        </p:nvPicPr>
        <p:blipFill rotWithShape="1">
          <a:blip r:embed="rId4">
            <a:alphaModFix/>
          </a:blip>
          <a:srcRect/>
          <a:stretch/>
        </p:blipFill>
        <p:spPr>
          <a:xfrm>
            <a:off x="486685" y="1777306"/>
            <a:ext cx="5238750" cy="4509194"/>
          </a:xfrm>
          <a:prstGeom prst="rect">
            <a:avLst/>
          </a:prstGeom>
          <a:noFill/>
          <a:ln>
            <a:noFill/>
          </a:ln>
        </p:spPr>
      </p:pic>
      <p:pic>
        <p:nvPicPr>
          <p:cNvPr id="264" name="Google Shape;264;p22" descr="image.png"/>
          <p:cNvPicPr preferRelativeResize="0"/>
          <p:nvPr/>
        </p:nvPicPr>
        <p:blipFill rotWithShape="1">
          <a:blip r:embed="rId5">
            <a:alphaModFix/>
          </a:blip>
          <a:srcRect/>
          <a:stretch/>
        </p:blipFill>
        <p:spPr>
          <a:xfrm>
            <a:off x="6381750" y="1756228"/>
            <a:ext cx="5238750" cy="4509194"/>
          </a:xfrm>
          <a:prstGeom prst="rect">
            <a:avLst/>
          </a:prstGeom>
          <a:noFill/>
          <a:ln>
            <a:noFill/>
          </a:ln>
        </p:spPr>
      </p:pic>
      <p:sp>
        <p:nvSpPr>
          <p:cNvPr id="268" name="Google Shape;268;p22"/>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zh-TW" altLang="en-US" sz="3600" b="1" i="0" u="none" strike="noStrike" cap="none" dirty="0">
                <a:solidFill>
                  <a:srgbClr val="F5F5F5"/>
                </a:solidFill>
                <a:latin typeface="微軟正黑體" panose="020B0604030504040204" pitchFamily="34" charset="-120"/>
                <a:ea typeface="微軟正黑體" panose="020B0604030504040204" pitchFamily="34" charset="-120"/>
                <a:cs typeface="Urbanist"/>
                <a:sym typeface="Urbanist"/>
              </a:rPr>
              <a:t>工作分配</a:t>
            </a:r>
            <a:endParaRPr lang="zh-TW" altLang="en-US" dirty="0">
              <a:latin typeface="微軟正黑體" panose="020B0604030504040204" pitchFamily="34" charset="-120"/>
              <a:ea typeface="微軟正黑體" panose="020B0604030504040204" pitchFamily="34" charset="-120"/>
            </a:endParaRPr>
          </a:p>
        </p:txBody>
      </p:sp>
      <p:sp>
        <p:nvSpPr>
          <p:cNvPr id="269" name="Google Shape;269;p22"/>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270" name="Google Shape;270;p22"/>
          <p:cNvSpPr txBox="1"/>
          <p:nvPr/>
        </p:nvSpPr>
        <p:spPr>
          <a:xfrm>
            <a:off x="1570529" y="2112861"/>
            <a:ext cx="2707897" cy="553998"/>
          </a:xfrm>
          <a:prstGeom prst="rect">
            <a:avLst/>
          </a:prstGeom>
          <a:noFill/>
          <a:ln>
            <a:noFill/>
          </a:ln>
        </p:spPr>
        <p:txBody>
          <a:bodyPr spcFirstLastPara="1" wrap="square" lIns="266700" tIns="0" rIns="0" bIns="0" anchor="t" anchorCtr="0">
            <a:spAutoFit/>
          </a:bodyPr>
          <a:lstStyle/>
          <a:p>
            <a:pPr marL="0" marR="0" lvl="0" indent="0" algn="ctr" rtl="0">
              <a:spcBef>
                <a:spcPts val="0"/>
              </a:spcBef>
              <a:spcAft>
                <a:spcPts val="0"/>
              </a:spcAft>
              <a:buNone/>
            </a:pPr>
            <a:r>
              <a:rPr lang="zh-TW" altLang="en-US" sz="3600" b="0" i="0" u="none" strike="noStrike" cap="none" dirty="0">
                <a:solidFill>
                  <a:srgbClr val="DAFFDE"/>
                </a:solidFill>
                <a:latin typeface="微軟正黑體" panose="020B0604030504040204" pitchFamily="34" charset="-120"/>
                <a:ea typeface="微軟正黑體" panose="020B0604030504040204" pitchFamily="34" charset="-120"/>
                <a:cs typeface="Urbanist SemiBold"/>
                <a:sym typeface="Urbanist SemiBold"/>
              </a:rPr>
              <a:t>詹智翔</a:t>
            </a:r>
            <a:endParaRPr lang="en-US" sz="3600" dirty="0">
              <a:latin typeface="微軟正黑體" panose="020B0604030504040204" pitchFamily="34" charset="-120"/>
              <a:ea typeface="微軟正黑體" panose="020B0604030504040204" pitchFamily="34" charset="-120"/>
            </a:endParaRPr>
          </a:p>
        </p:txBody>
      </p:sp>
      <p:sp>
        <p:nvSpPr>
          <p:cNvPr id="272" name="Google Shape;272;p22"/>
          <p:cNvSpPr txBox="1"/>
          <p:nvPr/>
        </p:nvSpPr>
        <p:spPr>
          <a:xfrm>
            <a:off x="7617929" y="2112861"/>
            <a:ext cx="2766392" cy="553998"/>
          </a:xfrm>
          <a:prstGeom prst="rect">
            <a:avLst/>
          </a:prstGeom>
          <a:noFill/>
          <a:ln>
            <a:noFill/>
          </a:ln>
        </p:spPr>
        <p:txBody>
          <a:bodyPr spcFirstLastPara="1" wrap="square" lIns="266700" tIns="0" rIns="0" bIns="0" anchor="t" anchorCtr="0">
            <a:spAutoFit/>
          </a:bodyPr>
          <a:lstStyle/>
          <a:p>
            <a:pPr marL="0" marR="0" lvl="0" indent="0" algn="ctr" rtl="0">
              <a:spcBef>
                <a:spcPts val="0"/>
              </a:spcBef>
              <a:spcAft>
                <a:spcPts val="0"/>
              </a:spcAft>
              <a:buNone/>
            </a:pPr>
            <a:r>
              <a:rPr lang="zh-TW" altLang="en-US" sz="3600" b="0" i="0" u="none" strike="noStrike" cap="none" dirty="0">
                <a:solidFill>
                  <a:srgbClr val="DAFFDE"/>
                </a:solidFill>
                <a:latin typeface="微軟正黑體" panose="020B0604030504040204" pitchFamily="34" charset="-120"/>
                <a:ea typeface="微軟正黑體" panose="020B0604030504040204" pitchFamily="34" charset="-120"/>
                <a:cs typeface="Urbanist SemiBold"/>
                <a:sym typeface="Urbanist SemiBold"/>
              </a:rPr>
              <a:t>黃紹輔</a:t>
            </a:r>
            <a:endParaRPr sz="3600" dirty="0">
              <a:latin typeface="微軟正黑體" panose="020B0604030504040204" pitchFamily="34" charset="-120"/>
              <a:ea typeface="微軟正黑體" panose="020B0604030504040204" pitchFamily="34" charset="-120"/>
            </a:endParaRPr>
          </a:p>
        </p:txBody>
      </p:sp>
      <p:sp>
        <p:nvSpPr>
          <p:cNvPr id="2" name="Google Shape;274;p22">
            <a:extLst>
              <a:ext uri="{FF2B5EF4-FFF2-40B4-BE49-F238E27FC236}">
                <a16:creationId xmlns:a16="http://schemas.microsoft.com/office/drawing/2014/main" id="{5A6237E7-612F-4F3B-D60B-252C3166CDA2}"/>
              </a:ext>
            </a:extLst>
          </p:cNvPr>
          <p:cNvSpPr txBox="1"/>
          <p:nvPr/>
        </p:nvSpPr>
        <p:spPr>
          <a:xfrm>
            <a:off x="8295059" y="2867826"/>
            <a:ext cx="1584900" cy="2954655"/>
          </a:xfrm>
          <a:prstGeom prst="rect">
            <a:avLst/>
          </a:prstGeom>
          <a:noFill/>
          <a:ln>
            <a:noFill/>
          </a:ln>
        </p:spPr>
        <p:txBody>
          <a:bodyPr spcFirstLastPara="1" wrap="square" lIns="0" tIns="0" rIns="0" bIns="0" anchor="t" anchorCtr="0">
            <a:spAutoFit/>
          </a:bodyPr>
          <a:lstStyle/>
          <a:p>
            <a:pPr algn="ctr">
              <a:lnSpc>
                <a:spcPct val="160000"/>
              </a:lnSpc>
            </a:pP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遊戲分數計算</a:t>
            </a:r>
            <a:endParaRPr lang="en-US" altLang="zh-TW"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endParaRPr>
          </a:p>
          <a:p>
            <a:pPr algn="ctr">
              <a:lnSpc>
                <a:spcPct val="160000"/>
              </a:lnSpc>
            </a:pPr>
            <a:r>
              <a:rPr lang="zh-TW" altLang="en-US" sz="2000" b="1" dirty="0">
                <a:solidFill>
                  <a:srgbClr val="CBD5E1"/>
                </a:solidFill>
                <a:latin typeface="微軟正黑體" panose="020B0604030504040204" pitchFamily="34" charset="-120"/>
                <a:ea typeface="微軟正黑體" panose="020B0604030504040204" pitchFamily="34" charset="-120"/>
                <a:cs typeface="Urbanist"/>
                <a:sym typeface="Urbanist"/>
              </a:rPr>
              <a:t>防作弊機制</a:t>
            </a:r>
            <a:endParaRPr lang="en-US" altLang="zh-TW" sz="2000" b="1" dirty="0">
              <a:solidFill>
                <a:srgbClr val="CBD5E1"/>
              </a:solidFill>
              <a:latin typeface="微軟正黑體" panose="020B0604030504040204" pitchFamily="34" charset="-120"/>
              <a:ea typeface="微軟正黑體" panose="020B0604030504040204" pitchFamily="34" charset="-120"/>
              <a:cs typeface="Urbanist"/>
              <a:sym typeface="Urbanist"/>
            </a:endParaRPr>
          </a:p>
          <a:p>
            <a:pPr algn="ctr">
              <a:lnSpc>
                <a:spcPct val="160000"/>
              </a:lnSpc>
            </a:pPr>
            <a:r>
              <a:rPr lang="zh-TW" altLang="en-US" sz="2000" b="1" dirty="0">
                <a:solidFill>
                  <a:srgbClr val="CBD5E1"/>
                </a:solidFill>
                <a:latin typeface="微軟正黑體" panose="020B0604030504040204" pitchFamily="34" charset="-120"/>
                <a:ea typeface="微軟正黑體" panose="020B0604030504040204" pitchFamily="34" charset="-120"/>
                <a:cs typeface="Urbanist"/>
                <a:sym typeface="Urbanist"/>
              </a:rPr>
              <a:t>帳號密碼驗證</a:t>
            </a:r>
            <a:endParaRPr lang="en-US" altLang="zh-TW"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endParaRPr>
          </a:p>
          <a:p>
            <a:pPr marL="0" marR="0" lvl="0" indent="0" algn="ctr" rtl="0">
              <a:lnSpc>
                <a:spcPct val="160000"/>
              </a:lnSpc>
              <a:spcBef>
                <a:spcPts val="0"/>
              </a:spcBef>
              <a:spcAft>
                <a:spcPts val="0"/>
              </a:spcAft>
              <a:buNone/>
            </a:pP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資料庫設計</a:t>
            </a:r>
            <a:endParaRPr lang="en-US" altLang="zh-TW"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endParaRPr>
          </a:p>
          <a:p>
            <a:pPr algn="ctr">
              <a:lnSpc>
                <a:spcPct val="160000"/>
              </a:lnSpc>
            </a:pP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商店設計</a:t>
            </a:r>
            <a:endParaRPr lang="en-US" altLang="zh-TW"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endParaRPr>
          </a:p>
          <a:p>
            <a:pPr algn="ctr">
              <a:lnSpc>
                <a:spcPct val="160000"/>
              </a:lnSpc>
            </a:pP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遊戲開發</a:t>
            </a:r>
            <a:endParaRPr lang="zh-TW" altLang="en-US" sz="2000" dirty="0">
              <a:latin typeface="微軟正黑體" panose="020B0604030504040204" pitchFamily="34" charset="-120"/>
              <a:ea typeface="微軟正黑體" panose="020B0604030504040204" pitchFamily="34" charset="-120"/>
            </a:endParaRPr>
          </a:p>
        </p:txBody>
      </p:sp>
      <p:sp>
        <p:nvSpPr>
          <p:cNvPr id="7" name="Google Shape;274;p22">
            <a:extLst>
              <a:ext uri="{FF2B5EF4-FFF2-40B4-BE49-F238E27FC236}">
                <a16:creationId xmlns:a16="http://schemas.microsoft.com/office/drawing/2014/main" id="{A5760AD7-B634-4666-E198-F0975CE76C15}"/>
              </a:ext>
            </a:extLst>
          </p:cNvPr>
          <p:cNvSpPr txBox="1"/>
          <p:nvPr/>
        </p:nvSpPr>
        <p:spPr>
          <a:xfrm>
            <a:off x="2312041" y="3510494"/>
            <a:ext cx="1588040" cy="2462213"/>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網頁排版設計</a:t>
            </a:r>
            <a:endParaRPr lang="en-US" altLang="zh-TW"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endParaRPr>
          </a:p>
          <a:p>
            <a:pPr algn="ctr">
              <a:lnSpc>
                <a:spcPct val="160000"/>
              </a:lnSpc>
            </a:pPr>
            <a:r>
              <a:rPr lang="zh-TW" altLang="en-US" sz="2000" b="1" dirty="0">
                <a:solidFill>
                  <a:srgbClr val="CBD5E1"/>
                </a:solidFill>
                <a:latin typeface="微軟正黑體" panose="020B0604030504040204" pitchFamily="34" charset="-120"/>
                <a:ea typeface="微軟正黑體" panose="020B0604030504040204" pitchFamily="34" charset="-120"/>
                <a:cs typeface="Urbanist"/>
                <a:sym typeface="Urbanist"/>
              </a:rPr>
              <a:t>排行</a:t>
            </a: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榜設計</a:t>
            </a:r>
            <a:endParaRPr lang="en-US" altLang="zh-TW"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endParaRPr>
          </a:p>
          <a:p>
            <a:pPr algn="ctr">
              <a:lnSpc>
                <a:spcPct val="160000"/>
              </a:lnSpc>
            </a:pPr>
            <a:r>
              <a:rPr lang="zh-TW" altLang="en-US" sz="20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遊戲開發</a:t>
            </a:r>
            <a:endParaRPr lang="zh-TW" altLang="en-US" sz="2000" dirty="0">
              <a:latin typeface="微軟正黑體" panose="020B0604030504040204" pitchFamily="34" charset="-120"/>
              <a:ea typeface="微軟正黑體" panose="020B0604030504040204" pitchFamily="34" charset="-120"/>
            </a:endParaRPr>
          </a:p>
          <a:p>
            <a:pPr>
              <a:lnSpc>
                <a:spcPct val="160000"/>
              </a:lnSpc>
            </a:pPr>
            <a:endParaRPr lang="zh-TW" altLang="en-US" sz="2000" dirty="0">
              <a:latin typeface="微軟正黑體" panose="020B0604030504040204" pitchFamily="34" charset="-120"/>
              <a:ea typeface="微軟正黑體" panose="020B0604030504040204" pitchFamily="34" charset="-120"/>
            </a:endParaRPr>
          </a:p>
          <a:p>
            <a:pPr marL="0" marR="0" lvl="0" indent="0" algn="l" rtl="0">
              <a:lnSpc>
                <a:spcPct val="160000"/>
              </a:lnSpc>
              <a:spcBef>
                <a:spcPts val="0"/>
              </a:spcBef>
              <a:spcAft>
                <a:spcPts val="0"/>
              </a:spcAft>
              <a:buNone/>
            </a:pP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1913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1"/>
        <p:cNvGrpSpPr/>
        <p:nvPr/>
      </p:nvGrpSpPr>
      <p:grpSpPr>
        <a:xfrm>
          <a:off x="0" y="0"/>
          <a:ext cx="0" cy="0"/>
          <a:chOff x="0" y="0"/>
          <a:chExt cx="0" cy="0"/>
        </a:xfrm>
      </p:grpSpPr>
      <p:pic>
        <p:nvPicPr>
          <p:cNvPr id="262" name="Google Shape;262;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63" name="Google Shape;263;p22" descr="image.png"/>
          <p:cNvPicPr preferRelativeResize="0"/>
          <p:nvPr/>
        </p:nvPicPr>
        <p:blipFill rotWithShape="1">
          <a:blip r:embed="rId4">
            <a:alphaModFix/>
          </a:blip>
          <a:srcRect/>
          <a:stretch/>
        </p:blipFill>
        <p:spPr>
          <a:xfrm>
            <a:off x="571500" y="1777305"/>
            <a:ext cx="5238750" cy="4509194"/>
          </a:xfrm>
          <a:prstGeom prst="rect">
            <a:avLst/>
          </a:prstGeom>
          <a:noFill/>
          <a:ln>
            <a:noFill/>
          </a:ln>
        </p:spPr>
      </p:pic>
      <p:pic>
        <p:nvPicPr>
          <p:cNvPr id="264" name="Google Shape;264;p22" descr="image.png"/>
          <p:cNvPicPr preferRelativeResize="0"/>
          <p:nvPr/>
        </p:nvPicPr>
        <p:blipFill rotWithShape="1">
          <a:blip r:embed="rId5">
            <a:alphaModFix/>
          </a:blip>
          <a:srcRect/>
          <a:stretch/>
        </p:blipFill>
        <p:spPr>
          <a:xfrm>
            <a:off x="6381750" y="1756228"/>
            <a:ext cx="5238750" cy="4509194"/>
          </a:xfrm>
          <a:prstGeom prst="rect">
            <a:avLst/>
          </a:prstGeom>
          <a:noFill/>
          <a:ln>
            <a:noFill/>
          </a:ln>
        </p:spPr>
      </p:pic>
      <p:sp>
        <p:nvSpPr>
          <p:cNvPr id="268" name="Google Shape;268;p22"/>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zh-TW" altLang="en-US" sz="3600" b="1" i="0" u="none" strike="noStrike" cap="none" dirty="0">
                <a:solidFill>
                  <a:srgbClr val="F5F5F5"/>
                </a:solidFill>
                <a:latin typeface="微軟正黑體" panose="020B0604030504040204" pitchFamily="34" charset="-120"/>
                <a:ea typeface="微軟正黑體" panose="020B0604030504040204" pitchFamily="34" charset="-120"/>
                <a:cs typeface="Urbanist"/>
                <a:sym typeface="Urbanist"/>
              </a:rPr>
              <a:t>心得與討論</a:t>
            </a:r>
            <a:endParaRPr lang="zh-TW" altLang="en-US" dirty="0">
              <a:latin typeface="微軟正黑體" panose="020B0604030504040204" pitchFamily="34" charset="-120"/>
              <a:ea typeface="微軟正黑體" panose="020B0604030504040204" pitchFamily="34" charset="-120"/>
            </a:endParaRPr>
          </a:p>
        </p:txBody>
      </p:sp>
      <p:sp>
        <p:nvSpPr>
          <p:cNvPr id="269" name="Google Shape;269;p22"/>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270" name="Google Shape;270;p22"/>
          <p:cNvSpPr txBox="1"/>
          <p:nvPr/>
        </p:nvSpPr>
        <p:spPr>
          <a:xfrm>
            <a:off x="2142964" y="2067465"/>
            <a:ext cx="1715675" cy="553998"/>
          </a:xfrm>
          <a:prstGeom prst="rect">
            <a:avLst/>
          </a:prstGeom>
          <a:noFill/>
          <a:ln>
            <a:noFill/>
          </a:ln>
        </p:spPr>
        <p:txBody>
          <a:bodyPr spcFirstLastPara="1" wrap="square" lIns="266700" tIns="0" rIns="0" bIns="0" anchor="t" anchorCtr="0">
            <a:spAutoFit/>
          </a:bodyPr>
          <a:lstStyle/>
          <a:p>
            <a:pPr marL="0" marR="0" lvl="0" indent="0" algn="l" rtl="0">
              <a:spcBef>
                <a:spcPts val="0"/>
              </a:spcBef>
              <a:spcAft>
                <a:spcPts val="0"/>
              </a:spcAft>
              <a:buNone/>
            </a:pPr>
            <a:r>
              <a:rPr lang="zh-TW" altLang="en-US" sz="3600" b="0" i="0" u="none" strike="noStrike" cap="none" dirty="0">
                <a:solidFill>
                  <a:srgbClr val="DAFFDE"/>
                </a:solidFill>
                <a:latin typeface="微軟正黑體" panose="020B0604030504040204" pitchFamily="34" charset="-120"/>
                <a:ea typeface="微軟正黑體" panose="020B0604030504040204" pitchFamily="34" charset="-120"/>
                <a:cs typeface="Urbanist SemiBold"/>
                <a:sym typeface="Urbanist SemiBold"/>
              </a:rPr>
              <a:t>詹智翔</a:t>
            </a:r>
            <a:endParaRPr lang="en-US" sz="3600" dirty="0">
              <a:latin typeface="微軟正黑體" panose="020B0604030504040204" pitchFamily="34" charset="-120"/>
              <a:ea typeface="微軟正黑體" panose="020B0604030504040204" pitchFamily="34" charset="-120"/>
            </a:endParaRPr>
          </a:p>
        </p:txBody>
      </p:sp>
      <p:sp>
        <p:nvSpPr>
          <p:cNvPr id="272" name="Google Shape;272;p22"/>
          <p:cNvSpPr txBox="1"/>
          <p:nvPr/>
        </p:nvSpPr>
        <p:spPr>
          <a:xfrm>
            <a:off x="8122990" y="2012364"/>
            <a:ext cx="1756270" cy="553998"/>
          </a:xfrm>
          <a:prstGeom prst="rect">
            <a:avLst/>
          </a:prstGeom>
          <a:noFill/>
          <a:ln>
            <a:noFill/>
          </a:ln>
        </p:spPr>
        <p:txBody>
          <a:bodyPr spcFirstLastPara="1" wrap="square" lIns="266700" tIns="0" rIns="0" bIns="0" anchor="t" anchorCtr="0">
            <a:spAutoFit/>
          </a:bodyPr>
          <a:lstStyle/>
          <a:p>
            <a:pPr marL="0" marR="0" lvl="0" indent="0" algn="l" rtl="0">
              <a:spcBef>
                <a:spcPts val="0"/>
              </a:spcBef>
              <a:spcAft>
                <a:spcPts val="0"/>
              </a:spcAft>
              <a:buNone/>
            </a:pPr>
            <a:r>
              <a:rPr lang="zh-TW" altLang="en-US" sz="3600" b="0" i="0" u="none" strike="noStrike" cap="none" dirty="0">
                <a:solidFill>
                  <a:srgbClr val="DAFFDE"/>
                </a:solidFill>
                <a:latin typeface="微軟正黑體" panose="020B0604030504040204" pitchFamily="34" charset="-120"/>
                <a:ea typeface="微軟正黑體" panose="020B0604030504040204" pitchFamily="34" charset="-120"/>
                <a:cs typeface="Urbanist SemiBold"/>
                <a:sym typeface="Urbanist SemiBold"/>
              </a:rPr>
              <a:t>黃紹輔</a:t>
            </a:r>
            <a:endParaRPr sz="3600" dirty="0">
              <a:latin typeface="微軟正黑體" panose="020B0604030504040204" pitchFamily="34" charset="-120"/>
              <a:ea typeface="微軟正黑體" panose="020B0604030504040204" pitchFamily="34" charset="-120"/>
            </a:endParaRPr>
          </a:p>
        </p:txBody>
      </p:sp>
      <p:sp>
        <p:nvSpPr>
          <p:cNvPr id="2" name="Google Shape;274;p22">
            <a:extLst>
              <a:ext uri="{FF2B5EF4-FFF2-40B4-BE49-F238E27FC236}">
                <a16:creationId xmlns:a16="http://schemas.microsoft.com/office/drawing/2014/main" id="{5A6237E7-612F-4F3B-D60B-252C3166CDA2}"/>
              </a:ext>
            </a:extLst>
          </p:cNvPr>
          <p:cNvSpPr txBox="1"/>
          <p:nvPr/>
        </p:nvSpPr>
        <p:spPr>
          <a:xfrm>
            <a:off x="6884721" y="2722307"/>
            <a:ext cx="4392879" cy="3200876"/>
          </a:xfrm>
          <a:prstGeom prst="rect">
            <a:avLst/>
          </a:prstGeom>
          <a:noFill/>
          <a:ln>
            <a:noFill/>
          </a:ln>
        </p:spPr>
        <p:txBody>
          <a:bodyPr spcFirstLastPara="1" wrap="square" lIns="0" tIns="0" rIns="0" bIns="0" anchor="t" anchorCtr="0">
            <a:spAutoFit/>
          </a:bodyPr>
          <a:lstStyle/>
          <a:p>
            <a:pPr algn="ctr">
              <a:lnSpc>
                <a:spcPct val="160000"/>
              </a:lnSpc>
            </a:pP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本次期末專案開發了一個基於 </a:t>
            </a:r>
            <a:r>
              <a:rPr lang="en-US" altLang="zh-TW" sz="1000" b="1" dirty="0">
                <a:solidFill>
                  <a:srgbClr val="CBD5E1"/>
                </a:solidFill>
                <a:latin typeface="微軟正黑體" panose="020B0604030504040204" pitchFamily="34" charset="-120"/>
                <a:ea typeface="微軟正黑體" panose="020B0604030504040204" pitchFamily="34" charset="-120"/>
                <a:cs typeface="Urbanist"/>
              </a:rPr>
              <a:t>Python Flask </a:t>
            </a: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的綜合街機遊戲平台，旨在重現經典遊戲體驗並加入現代化的社群競爭元素。在實作過程中，最具挑戰性也最有收穫的部分在於「防作弊系統」與「安全性」的設計。因為我把這個網站分享給我的室友時，他們想盡了辦法想作弊，所以為了防範前端腳本竄改分數，我並未僅依賴用戶端回傳的數據，而是在後端建立了嚴謹的驗證邏輯（</a:t>
            </a:r>
            <a:r>
              <a:rPr lang="en-US" altLang="zh-TW" sz="1000" b="1" dirty="0">
                <a:solidFill>
                  <a:srgbClr val="CBD5E1"/>
                </a:solidFill>
                <a:latin typeface="微軟正黑體" panose="020B0604030504040204" pitchFamily="34" charset="-120"/>
                <a:ea typeface="微軟正黑體" panose="020B0604030504040204" pitchFamily="34" charset="-120"/>
                <a:cs typeface="Urbanist"/>
              </a:rPr>
              <a:t>Server-Side Validation</a:t>
            </a: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），透過計算 </a:t>
            </a:r>
            <a:r>
              <a:rPr lang="en-US" altLang="zh-TW" sz="1000" b="1" dirty="0">
                <a:solidFill>
                  <a:srgbClr val="CBD5E1"/>
                </a:solidFill>
                <a:latin typeface="微軟正黑體" panose="020B0604030504040204" pitchFamily="34" charset="-120"/>
                <a:ea typeface="微軟正黑體" panose="020B0604030504040204" pitchFamily="34" charset="-120"/>
                <a:cs typeface="Urbanist"/>
              </a:rPr>
              <a:t>Session </a:t>
            </a: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紀錄的遊戲時長、操作步數與物理極限（例如：檢測人類反應速度上限、俄羅斯方塊的消除效率、貪食蛇的移動路徑合理性等）來自動過濾異常成績。整體架構採用 </a:t>
            </a:r>
            <a:r>
              <a:rPr lang="en-US" altLang="zh-TW" sz="1000" b="1" dirty="0">
                <a:solidFill>
                  <a:srgbClr val="CBD5E1"/>
                </a:solidFill>
                <a:latin typeface="微軟正黑體" panose="020B0604030504040204" pitchFamily="34" charset="-120"/>
                <a:ea typeface="微軟正黑體" panose="020B0604030504040204" pitchFamily="34" charset="-120"/>
                <a:cs typeface="Urbanist"/>
              </a:rPr>
              <a:t>MVC </a:t>
            </a: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模式與 </a:t>
            </a:r>
            <a:r>
              <a:rPr lang="en-US" altLang="zh-TW" sz="1000" b="1" dirty="0">
                <a:solidFill>
                  <a:srgbClr val="CBD5E1"/>
                </a:solidFill>
                <a:latin typeface="微軟正黑體" panose="020B0604030504040204" pitchFamily="34" charset="-120"/>
                <a:ea typeface="微軟正黑體" panose="020B0604030504040204" pitchFamily="34" charset="-120"/>
                <a:cs typeface="Urbanist"/>
              </a:rPr>
              <a:t>SQLite </a:t>
            </a: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資料庫，整合了使用者帳戶、即時排行榜以及虛擬貨幣商店系統，讓玩家能透過遊戲賺取金幣來購買稱號與特效。這次的開發經驗不僅讓我熟悉了全端開發的資料流處理，更深刻理解到在無狀態的 </a:t>
            </a:r>
            <a:r>
              <a:rPr lang="en-US" altLang="zh-TW" sz="1000" b="1" dirty="0">
                <a:solidFill>
                  <a:srgbClr val="CBD5E1"/>
                </a:solidFill>
                <a:latin typeface="微軟正黑體" panose="020B0604030504040204" pitchFamily="34" charset="-120"/>
                <a:ea typeface="微軟正黑體" panose="020B0604030504040204" pitchFamily="34" charset="-120"/>
                <a:cs typeface="Urbanist"/>
              </a:rPr>
              <a:t>HTTP </a:t>
            </a:r>
            <a:r>
              <a:rPr lang="zh-TW" altLang="en-US" sz="1000" b="1" dirty="0">
                <a:solidFill>
                  <a:srgbClr val="CBD5E1"/>
                </a:solidFill>
                <a:latin typeface="微軟正黑體" panose="020B0604030504040204" pitchFamily="34" charset="-120"/>
                <a:ea typeface="微軟正黑體" panose="020B0604030504040204" pitchFamily="34" charset="-120"/>
                <a:cs typeface="Urbanist"/>
              </a:rPr>
              <a:t>協定下，如何透過後端驗證來落實「永遠不信任客戶端輸入」的資安原則，最終完成了一個兼顧使用者體驗流暢度與競賽公平性的線上遊戲平台。</a:t>
            </a:r>
          </a:p>
        </p:txBody>
      </p:sp>
      <p:sp>
        <p:nvSpPr>
          <p:cNvPr id="7" name="Google Shape;274;p22">
            <a:extLst>
              <a:ext uri="{FF2B5EF4-FFF2-40B4-BE49-F238E27FC236}">
                <a16:creationId xmlns:a16="http://schemas.microsoft.com/office/drawing/2014/main" id="{A5760AD7-B634-4666-E198-F0975CE76C15}"/>
              </a:ext>
            </a:extLst>
          </p:cNvPr>
          <p:cNvSpPr txBox="1"/>
          <p:nvPr/>
        </p:nvSpPr>
        <p:spPr>
          <a:xfrm>
            <a:off x="857250" y="3025897"/>
            <a:ext cx="4481152" cy="2856167"/>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zh-TW" altLang="en-US" sz="16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透過這次專題，我學會了如何平衡網頁排版的美觀度與系統的功能性。特別是在設計排行榜時，我意識到前端展示與後端資料結構設計必須緊密配合，才能提供流暢的使用者體驗。這次的開發經驗不僅磨練了我的前端技術，更讓我對遊戲平台的整體設計思維有了更全面的提升。</a:t>
            </a:r>
            <a:endParaRPr lang="zh-TW" altLang="en-US" sz="1600" dirty="0">
              <a:latin typeface="微軟正黑體" panose="020B0604030504040204" pitchFamily="34" charset="-120"/>
              <a:ea typeface="微軟正黑體" panose="020B0604030504040204" pitchFamily="34" charset="-120"/>
            </a:endParaRPr>
          </a:p>
          <a:p>
            <a:pPr marL="0" marR="0" lvl="0" indent="0" algn="l" rtl="0">
              <a:lnSpc>
                <a:spcPct val="160000"/>
              </a:lnSpc>
              <a:spcBef>
                <a:spcPts val="0"/>
              </a:spcBef>
              <a:spcAft>
                <a:spcPts val="0"/>
              </a:spcAft>
              <a:buNone/>
            </a:pP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392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a:extLst>
            <a:ext uri="{FF2B5EF4-FFF2-40B4-BE49-F238E27FC236}">
              <a16:creationId xmlns:a16="http://schemas.microsoft.com/office/drawing/2014/main" id="{6811E5F0-B497-0B6B-4B90-E50D4F98A3AD}"/>
            </a:ext>
          </a:extLst>
        </p:cNvPr>
        <p:cNvGrpSpPr/>
        <p:nvPr/>
      </p:nvGrpSpPr>
      <p:grpSpPr>
        <a:xfrm>
          <a:off x="0" y="0"/>
          <a:ext cx="0" cy="0"/>
          <a:chOff x="0" y="0"/>
          <a:chExt cx="0" cy="0"/>
        </a:xfrm>
      </p:grpSpPr>
      <p:pic>
        <p:nvPicPr>
          <p:cNvPr id="262" name="Google Shape;262;p22" descr="image.png">
            <a:extLst>
              <a:ext uri="{FF2B5EF4-FFF2-40B4-BE49-F238E27FC236}">
                <a16:creationId xmlns:a16="http://schemas.microsoft.com/office/drawing/2014/main" id="{D5532BC0-A10B-A9DC-2E14-52D35087C7A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8" name="Google Shape;268;p22">
            <a:extLst>
              <a:ext uri="{FF2B5EF4-FFF2-40B4-BE49-F238E27FC236}">
                <a16:creationId xmlns:a16="http://schemas.microsoft.com/office/drawing/2014/main" id="{A0C84E11-872E-85D8-5C3A-7EB16CB6CFB7}"/>
              </a:ext>
            </a:extLst>
          </p:cNvPr>
          <p:cNvSpPr txBox="1"/>
          <p:nvPr/>
        </p:nvSpPr>
        <p:spPr>
          <a:xfrm>
            <a:off x="295275" y="3096601"/>
            <a:ext cx="11601450" cy="103412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altLang="zh-TW" sz="3600" b="1" i="0" u="none" strike="noStrike" cap="none" dirty="0">
                <a:solidFill>
                  <a:srgbClr val="F5F5F5"/>
                </a:solidFill>
                <a:latin typeface="微軟正黑體" panose="020B0604030504040204" pitchFamily="34" charset="-120"/>
                <a:ea typeface="微軟正黑體" panose="020B0604030504040204" pitchFamily="34" charset="-120"/>
                <a:cs typeface="Urbanist"/>
                <a:sym typeface="Urbanist"/>
              </a:rPr>
              <a:t>Thanks for Listening</a:t>
            </a:r>
          </a:p>
          <a:p>
            <a:pPr marL="0" marR="0" lvl="0" indent="0" algn="ctr" rtl="0">
              <a:lnSpc>
                <a:spcPct val="120000"/>
              </a:lnSpc>
              <a:spcBef>
                <a:spcPts val="0"/>
              </a:spcBef>
              <a:spcAft>
                <a:spcPts val="0"/>
              </a:spcAft>
              <a:buNone/>
            </a:pPr>
            <a:r>
              <a:rPr lang="zh-TW" altLang="en-US" sz="2000" b="1" dirty="0">
                <a:solidFill>
                  <a:srgbClr val="F5F5F5"/>
                </a:solidFill>
                <a:latin typeface="微軟正黑體" panose="020B0604030504040204" pitchFamily="34" charset="-120"/>
                <a:ea typeface="微軟正黑體" panose="020B0604030504040204" pitchFamily="34" charset="-120"/>
                <a:cs typeface="Urbanist"/>
                <a:sym typeface="Urbanist"/>
              </a:rPr>
              <a:t>實作</a:t>
            </a:r>
            <a:r>
              <a:rPr lang="en-US" altLang="zh-TW" sz="2000" b="1" dirty="0">
                <a:solidFill>
                  <a:srgbClr val="F5F5F5"/>
                </a:solidFill>
                <a:latin typeface="微軟正黑體" panose="020B0604030504040204" pitchFamily="34" charset="-120"/>
                <a:ea typeface="微軟正黑體" panose="020B0604030504040204" pitchFamily="34" charset="-120"/>
                <a:cs typeface="Urbanist"/>
                <a:sym typeface="Urbanist"/>
              </a:rPr>
              <a:t>DEMO</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1047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pic>
        <p:nvPicPr>
          <p:cNvPr id="91" name="Google Shape;91;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5" name="Google Shape;95;p14"/>
          <p:cNvSpPr txBox="1"/>
          <p:nvPr/>
        </p:nvSpPr>
        <p:spPr>
          <a:xfrm>
            <a:off x="571500" y="571500"/>
            <a:ext cx="11601450" cy="9233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zh-TW" altLang="en-US" sz="3600" b="1" dirty="0">
                <a:solidFill>
                  <a:srgbClr val="F5F5F5"/>
                </a:solidFill>
                <a:latin typeface="微軟正黑體" panose="020B0604030504040204" pitchFamily="34" charset="-120"/>
                <a:ea typeface="微軟正黑體" panose="020B0604030504040204" pitchFamily="34" charset="-120"/>
                <a:cs typeface="Urbanist"/>
                <a:sym typeface="Urbanist"/>
              </a:rPr>
              <a:t>設計目標</a:t>
            </a:r>
            <a:r>
              <a:rPr lang="en-US" altLang="zh-TW" sz="3600" b="1" dirty="0">
                <a:solidFill>
                  <a:srgbClr val="F5F5F5"/>
                </a:solidFill>
                <a:latin typeface="微軟正黑體" panose="020B0604030504040204" pitchFamily="34" charset="-120"/>
                <a:ea typeface="微軟正黑體" panose="020B0604030504040204" pitchFamily="34" charset="-120"/>
                <a:cs typeface="Urbanist"/>
                <a:sym typeface="Urbanist"/>
              </a:rPr>
              <a:t>&amp;</a:t>
            </a:r>
            <a:r>
              <a:rPr lang="zh-TW" altLang="en-US" sz="3600" b="1" dirty="0">
                <a:solidFill>
                  <a:srgbClr val="F5F5F5"/>
                </a:solidFill>
                <a:latin typeface="微軟正黑體" panose="020B0604030504040204" pitchFamily="34" charset="-120"/>
                <a:ea typeface="微軟正黑體" panose="020B0604030504040204" pitchFamily="34" charset="-120"/>
                <a:cs typeface="Urbanist"/>
                <a:sym typeface="Urbanist"/>
              </a:rPr>
              <a:t>規劃內容</a:t>
            </a:r>
            <a:endParaRPr lang="en-US" sz="3600" b="1" i="0" u="none" strike="noStrike" cap="none" dirty="0">
              <a:solidFill>
                <a:srgbClr val="F5F5F5"/>
              </a:solidFill>
              <a:latin typeface="微軟正黑體" panose="020B0604030504040204" pitchFamily="34" charset="-120"/>
              <a:ea typeface="微軟正黑體" panose="020B0604030504040204" pitchFamily="34" charset="-120"/>
              <a:cs typeface="Urbanist"/>
              <a:sym typeface="Urbanist"/>
            </a:endParaRPr>
          </a:p>
          <a:p>
            <a:pPr marL="0" marR="0" lvl="0" indent="0" algn="l" rtl="0">
              <a:lnSpc>
                <a:spcPct val="120000"/>
              </a:lnSpc>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96" name="Google Shape;96;p14"/>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2" name="文字方塊 1">
            <a:extLst>
              <a:ext uri="{FF2B5EF4-FFF2-40B4-BE49-F238E27FC236}">
                <a16:creationId xmlns:a16="http://schemas.microsoft.com/office/drawing/2014/main" id="{DC1C893B-0615-9FD4-EFDF-444E9E30CD8B}"/>
              </a:ext>
            </a:extLst>
          </p:cNvPr>
          <p:cNvSpPr txBox="1"/>
          <p:nvPr/>
        </p:nvSpPr>
        <p:spPr>
          <a:xfrm>
            <a:off x="571500" y="1703164"/>
            <a:ext cx="11419461" cy="5740033"/>
          </a:xfrm>
          <a:prstGeom prst="rect">
            <a:avLst/>
          </a:prstGeom>
          <a:noFill/>
        </p:spPr>
        <p:txBody>
          <a:bodyPr wrap="square" rtlCol="0">
            <a:spAutoFit/>
          </a:bodyPr>
          <a:lstStyle/>
          <a:p>
            <a:pPr>
              <a:spcAft>
                <a:spcPts val="600"/>
              </a:spcAft>
            </a:pPr>
            <a:r>
              <a:rPr lang="zh-TW" altLang="en-US" sz="1600" b="1" dirty="0">
                <a:solidFill>
                  <a:schemeClr val="bg1"/>
                </a:solidFill>
                <a:latin typeface="微軟正黑體" panose="020B0604030504040204" pitchFamily="34" charset="-120"/>
                <a:ea typeface="微軟正黑體" panose="020B0604030504040204" pitchFamily="34" charset="-120"/>
              </a:rPr>
              <a:t>打造沉浸式復古街機體驗 </a:t>
            </a:r>
            <a:r>
              <a:rPr lang="en-US" altLang="zh-TW" sz="1600" b="1" dirty="0">
                <a:solidFill>
                  <a:schemeClr val="bg1"/>
                </a:solidFill>
                <a:latin typeface="微軟正黑體" panose="020B0604030504040204" pitchFamily="34" charset="-120"/>
                <a:ea typeface="微軟正黑體" panose="020B0604030504040204" pitchFamily="34" charset="-120"/>
              </a:rPr>
              <a:t>(Immersive Retro Arcade Experience)</a:t>
            </a:r>
            <a:endParaRPr lang="en-US" altLang="zh-TW" sz="1600" dirty="0">
              <a:solidFill>
                <a:schemeClr val="bg1"/>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l"/>
            </a:pPr>
            <a:r>
              <a:rPr lang="zh-TW" altLang="en-US" sz="1600" b="1" dirty="0">
                <a:solidFill>
                  <a:schemeClr val="bg1"/>
                </a:solidFill>
                <a:latin typeface="微軟正黑體" panose="020B0604030504040204" pitchFamily="34" charset="-120"/>
                <a:ea typeface="微軟正黑體" panose="020B0604030504040204" pitchFamily="34" charset="-120"/>
              </a:rPr>
              <a:t>視覺風格</a:t>
            </a:r>
            <a:r>
              <a:rPr lang="zh-TW" altLang="en-US" sz="1600" dirty="0">
                <a:solidFill>
                  <a:schemeClr val="bg1"/>
                </a:solidFill>
                <a:latin typeface="微軟正黑體" panose="020B0604030504040204" pitchFamily="34" charset="-120"/>
                <a:ea typeface="微軟正黑體" panose="020B0604030504040204" pitchFamily="34" charset="-120"/>
              </a:rPr>
              <a:t>：採用霓虹燈光、像素藝術與深色玻璃擬態介面，營造懷舊且現代的電玩氛圍。</a:t>
            </a:r>
            <a:endParaRPr lang="en-US" altLang="zh-TW" sz="1600" dirty="0">
              <a:solidFill>
                <a:schemeClr val="bg1"/>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l"/>
            </a:pPr>
            <a:endParaRPr lang="en-US" altLang="zh-TW" sz="1600" dirty="0">
              <a:solidFill>
                <a:schemeClr val="bg1"/>
              </a:solidFill>
              <a:latin typeface="微軟正黑體" panose="020B0604030504040204" pitchFamily="34" charset="-120"/>
              <a:ea typeface="微軟正黑體" panose="020B0604030504040204" pitchFamily="34" charset="-120"/>
            </a:endParaRPr>
          </a:p>
          <a:p>
            <a:pPr>
              <a:spcAft>
                <a:spcPts val="600"/>
              </a:spcAft>
            </a:pPr>
            <a:r>
              <a:rPr lang="zh-TW" altLang="en-US" sz="1600" b="1" dirty="0">
                <a:solidFill>
                  <a:schemeClr val="bg1"/>
                </a:solidFill>
                <a:latin typeface="微軟正黑體" panose="020B0604030504040204" pitchFamily="34" charset="-120"/>
                <a:ea typeface="微軟正黑體" panose="020B0604030504040204" pitchFamily="34" charset="-120"/>
              </a:rPr>
              <a:t>提供多元化且具挑戰性的遊戲內容 </a:t>
            </a:r>
            <a:r>
              <a:rPr lang="en-US" altLang="zh-TW" sz="1600" b="1" dirty="0">
                <a:solidFill>
                  <a:schemeClr val="bg1"/>
                </a:solidFill>
                <a:latin typeface="微軟正黑體" panose="020B0604030504040204" pitchFamily="34" charset="-120"/>
                <a:ea typeface="微軟正黑體" panose="020B0604030504040204" pitchFamily="34" charset="-120"/>
              </a:rPr>
              <a:t>(Diverse &amp; Challenging Gameplay)</a:t>
            </a:r>
            <a:endParaRPr lang="en-US" altLang="zh-TW" sz="1600" dirty="0">
              <a:solidFill>
                <a:schemeClr val="bg1"/>
              </a:solidFill>
              <a:latin typeface="微軟正黑體" panose="020B0604030504040204" pitchFamily="34" charset="-120"/>
              <a:ea typeface="微軟正黑體" panose="020B0604030504040204" pitchFamily="34" charset="-120"/>
            </a:endParaRPr>
          </a:p>
          <a:p>
            <a:pPr marL="285750" lvl="3"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多樣化類型</a:t>
            </a:r>
            <a:r>
              <a:rPr lang="zh-TW" altLang="en-US" sz="1600" dirty="0">
                <a:solidFill>
                  <a:schemeClr val="bg1"/>
                </a:solidFill>
                <a:latin typeface="微軟正黑體" panose="020B0604030504040204" pitchFamily="34" charset="-120"/>
                <a:ea typeface="微軟正黑體" panose="020B0604030504040204" pitchFamily="34" charset="-120"/>
              </a:rPr>
              <a:t>：收錄 </a:t>
            </a:r>
            <a:r>
              <a:rPr lang="en-US" altLang="zh-TW" sz="1600" dirty="0">
                <a:solidFill>
                  <a:schemeClr val="bg1"/>
                </a:solidFill>
                <a:latin typeface="微軟正黑體" panose="020B0604030504040204" pitchFamily="34" charset="-120"/>
                <a:ea typeface="微軟正黑體" panose="020B0604030504040204" pitchFamily="34" charset="-120"/>
              </a:rPr>
              <a:t>6 </a:t>
            </a:r>
            <a:r>
              <a:rPr lang="zh-TW" altLang="en-US" sz="1600" dirty="0">
                <a:solidFill>
                  <a:schemeClr val="bg1"/>
                </a:solidFill>
                <a:latin typeface="微軟正黑體" panose="020B0604030504040204" pitchFamily="34" charset="-120"/>
                <a:ea typeface="微軟正黑體" panose="020B0604030504040204" pitchFamily="34" charset="-120"/>
              </a:rPr>
              <a:t>款不同類型的經典遊戲，涵蓋反應類、益智類、與動作類。</a:t>
            </a:r>
          </a:p>
          <a:p>
            <a:pPr marL="285750" lvl="3"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即時反饋</a:t>
            </a:r>
            <a:r>
              <a:rPr lang="zh-TW" altLang="en-US" sz="1600" dirty="0">
                <a:solidFill>
                  <a:schemeClr val="bg1"/>
                </a:solidFill>
                <a:latin typeface="微軟正黑體" panose="020B0604030504040204" pitchFamily="34" charset="-120"/>
                <a:ea typeface="微軟正黑體" panose="020B0604030504040204" pitchFamily="34" charset="-120"/>
              </a:rPr>
              <a:t>：遊戲結束後立即結算分數並更新個人紀錄。</a:t>
            </a:r>
            <a:endParaRPr lang="en-US" altLang="zh-TW" sz="1600" dirty="0">
              <a:solidFill>
                <a:schemeClr val="bg1"/>
              </a:solidFill>
              <a:latin typeface="微軟正黑體" panose="020B0604030504040204" pitchFamily="34" charset="-120"/>
              <a:ea typeface="微軟正黑體" panose="020B0604030504040204" pitchFamily="34" charset="-120"/>
            </a:endParaRPr>
          </a:p>
          <a:p>
            <a:pPr marL="285750" lvl="3" indent="-285750">
              <a:spcAft>
                <a:spcPts val="600"/>
              </a:spcAft>
              <a:buFont typeface="Arial" panose="020B0604020202020204" pitchFamily="34" charset="0"/>
              <a:buChar char="•"/>
            </a:pPr>
            <a:endParaRPr lang="en-US" altLang="zh-TW" sz="1600" dirty="0">
              <a:solidFill>
                <a:schemeClr val="bg1"/>
              </a:solidFill>
              <a:latin typeface="微軟正黑體" panose="020B0604030504040204" pitchFamily="34" charset="-120"/>
              <a:ea typeface="微軟正黑體" panose="020B0604030504040204" pitchFamily="34" charset="-120"/>
            </a:endParaRPr>
          </a:p>
          <a:p>
            <a:pPr>
              <a:spcAft>
                <a:spcPts val="600"/>
              </a:spcAft>
            </a:pPr>
            <a:r>
              <a:rPr lang="zh-TW" altLang="en-US" sz="1600" b="1" dirty="0">
                <a:solidFill>
                  <a:schemeClr val="bg1"/>
                </a:solidFill>
                <a:latin typeface="微軟正黑體" panose="020B0604030504040204" pitchFamily="34" charset="-120"/>
                <a:ea typeface="微軟正黑體" panose="020B0604030504040204" pitchFamily="34" charset="-120"/>
              </a:rPr>
              <a:t>強化社群互動與個人化展現 </a:t>
            </a:r>
            <a:r>
              <a:rPr lang="en-US" altLang="zh-TW" sz="1600" b="1" dirty="0">
                <a:solidFill>
                  <a:schemeClr val="bg1"/>
                </a:solidFill>
                <a:latin typeface="微軟正黑體" panose="020B0604030504040204" pitchFamily="34" charset="-120"/>
                <a:ea typeface="微軟正黑體" panose="020B0604030504040204" pitchFamily="34" charset="-120"/>
              </a:rPr>
              <a:t>(Social &amp; Personalization)</a:t>
            </a:r>
            <a:endParaRPr lang="zh-TW" altLang="en-US" sz="1600" dirty="0">
              <a:solidFill>
                <a:schemeClr val="bg1"/>
              </a:solidFill>
              <a:latin typeface="微軟正黑體" panose="020B0604030504040204" pitchFamily="34" charset="-120"/>
              <a:ea typeface="微軟正黑體" panose="020B0604030504040204" pitchFamily="34" charset="-120"/>
            </a:endParaRPr>
          </a:p>
          <a:p>
            <a:pPr marL="285750"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全球排行榜</a:t>
            </a:r>
            <a:r>
              <a:rPr lang="zh-TW" altLang="en-US" sz="1600" dirty="0">
                <a:solidFill>
                  <a:schemeClr val="bg1"/>
                </a:solidFill>
                <a:latin typeface="微軟正黑體" panose="020B0604030504040204" pitchFamily="34" charset="-120"/>
                <a:ea typeface="微軟正黑體" panose="020B0604030504040204" pitchFamily="34" charset="-120"/>
              </a:rPr>
              <a:t>：即時更新各遊戲的高手排名，顯示玩家的稱號與頭像。</a:t>
            </a:r>
          </a:p>
          <a:p>
            <a:pPr marL="285750"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高度客製化</a:t>
            </a:r>
            <a:r>
              <a:rPr lang="zh-TW" altLang="en-US" sz="1600" dirty="0">
                <a:solidFill>
                  <a:schemeClr val="bg1"/>
                </a:solidFill>
                <a:latin typeface="微軟正黑體" panose="020B0604030504040204" pitchFamily="34" charset="-120"/>
                <a:ea typeface="微軟正黑體" panose="020B0604030504040204" pitchFamily="34" charset="-120"/>
              </a:rPr>
              <a:t>：允許玩家上傳個人頭像，並自由搭配商店購買的特效與邊框。</a:t>
            </a:r>
          </a:p>
          <a:p>
            <a:pPr marL="285750"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個人儀表板</a:t>
            </a:r>
            <a:r>
              <a:rPr lang="zh-TW" altLang="en-US" sz="1600" dirty="0">
                <a:solidFill>
                  <a:schemeClr val="bg1"/>
                </a:solidFill>
                <a:latin typeface="微軟正黑體" panose="020B0604030504040204" pitchFamily="34" charset="-120"/>
                <a:ea typeface="微軟正黑體" panose="020B0604030504040204" pitchFamily="34" charset="-120"/>
              </a:rPr>
              <a:t>：在大廳直接展示「個人最佳成績」與排名。</a:t>
            </a:r>
            <a:endParaRPr lang="en-US" altLang="zh-TW" sz="1600" dirty="0">
              <a:solidFill>
                <a:schemeClr val="bg1"/>
              </a:solidFill>
              <a:latin typeface="微軟正黑體" panose="020B0604030504040204" pitchFamily="34" charset="-120"/>
              <a:ea typeface="微軟正黑體" panose="020B0604030504040204" pitchFamily="34" charset="-120"/>
            </a:endParaRPr>
          </a:p>
          <a:p>
            <a:pPr marL="285750" indent="-285750">
              <a:spcAft>
                <a:spcPts val="600"/>
              </a:spcAft>
              <a:buFont typeface="Arial" panose="020B0604020202020204" pitchFamily="34" charset="0"/>
              <a:buChar char="•"/>
            </a:pPr>
            <a:endParaRPr lang="zh-TW" altLang="en-US" sz="1600" dirty="0">
              <a:solidFill>
                <a:schemeClr val="bg1"/>
              </a:solidFill>
              <a:latin typeface="微軟正黑體" panose="020B0604030504040204" pitchFamily="34" charset="-120"/>
              <a:ea typeface="微軟正黑體" panose="020B0604030504040204" pitchFamily="34" charset="-120"/>
            </a:endParaRPr>
          </a:p>
          <a:p>
            <a:pPr>
              <a:spcAft>
                <a:spcPts val="600"/>
              </a:spcAft>
            </a:pPr>
            <a:r>
              <a:rPr lang="zh-TW" altLang="en-US" sz="1600" b="1" dirty="0">
                <a:solidFill>
                  <a:schemeClr val="bg1"/>
                </a:solidFill>
                <a:latin typeface="微軟正黑體" panose="020B0604030504040204" pitchFamily="34" charset="-120"/>
                <a:ea typeface="微軟正黑體" panose="020B0604030504040204" pitchFamily="34" charset="-120"/>
              </a:rPr>
              <a:t>完善的後台管理與維運能力 </a:t>
            </a:r>
            <a:r>
              <a:rPr lang="en-US" altLang="zh-TW" sz="1600" b="1" dirty="0">
                <a:solidFill>
                  <a:schemeClr val="bg1"/>
                </a:solidFill>
                <a:latin typeface="微軟正黑體" panose="020B0604030504040204" pitchFamily="34" charset="-120"/>
                <a:ea typeface="微軟正黑體" panose="020B0604030504040204" pitchFamily="34" charset="-120"/>
              </a:rPr>
              <a:t>(Administration &amp; Management)</a:t>
            </a:r>
            <a:endParaRPr lang="zh-TW" altLang="en-US" sz="1600" dirty="0">
              <a:solidFill>
                <a:schemeClr val="bg1"/>
              </a:solidFill>
              <a:latin typeface="微軟正黑體" panose="020B0604030504040204" pitchFamily="34" charset="-120"/>
              <a:ea typeface="微軟正黑體" panose="020B0604030504040204" pitchFamily="34" charset="-120"/>
            </a:endParaRPr>
          </a:p>
          <a:p>
            <a:pPr marL="285750"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管理員權限</a:t>
            </a:r>
            <a:r>
              <a:rPr lang="zh-TW" altLang="en-US" sz="1600" dirty="0">
                <a:solidFill>
                  <a:schemeClr val="bg1"/>
                </a:solidFill>
                <a:latin typeface="微軟正黑體" panose="020B0604030504040204" pitchFamily="34" charset="-120"/>
                <a:ea typeface="微軟正黑體" panose="020B0604030504040204" pitchFamily="34" charset="-120"/>
              </a:rPr>
              <a:t>：提供專屬後台，可查看所有使用者狀態、管理違規帳號、手動解除嫌疑或刪除惡意用戶。</a:t>
            </a:r>
          </a:p>
          <a:p>
            <a:pPr marL="285750" indent="-285750">
              <a:spcAft>
                <a:spcPts val="600"/>
              </a:spcAft>
              <a:buFont typeface="Arial" panose="020B0604020202020204" pitchFamily="34" charset="0"/>
              <a:buChar char="•"/>
            </a:pPr>
            <a:r>
              <a:rPr lang="zh-TW" altLang="en-US" sz="1600" b="1" dirty="0">
                <a:solidFill>
                  <a:schemeClr val="bg1"/>
                </a:solidFill>
                <a:latin typeface="微軟正黑體" panose="020B0604030504040204" pitchFamily="34" charset="-120"/>
                <a:ea typeface="微軟正黑體" panose="020B0604030504040204" pitchFamily="34" charset="-120"/>
              </a:rPr>
              <a:t>詳細數據追蹤</a:t>
            </a:r>
            <a:r>
              <a:rPr lang="zh-TW" altLang="en-US" sz="1600" dirty="0">
                <a:solidFill>
                  <a:schemeClr val="bg1"/>
                </a:solidFill>
                <a:latin typeface="微軟正黑體" panose="020B0604030504040204" pitchFamily="34" charset="-120"/>
                <a:ea typeface="微軟正黑體" panose="020B0604030504040204" pitchFamily="34" charset="-120"/>
              </a:rPr>
              <a:t>：記錄玩家的詳細遊玩歷史與分數日誌，便於爭議排查與數據分析。</a:t>
            </a:r>
          </a:p>
          <a:p>
            <a:pPr lvl="3">
              <a:spcAft>
                <a:spcPts val="600"/>
              </a:spcAft>
            </a:pPr>
            <a:endParaRPr lang="zh-TW" altLang="en-US" dirty="0">
              <a:solidFill>
                <a:schemeClr val="bg1"/>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l"/>
            </a:pPr>
            <a:endParaRPr lang="zh-TW" altLang="en-US" dirty="0">
              <a:solidFill>
                <a:schemeClr val="bg1"/>
              </a:solidFill>
              <a:latin typeface="微軟正黑體" panose="020B0604030504040204" pitchFamily="34" charset="-120"/>
              <a:ea typeface="微軟正黑體" panose="020B0604030504040204" pitchFamily="34" charset="-120"/>
            </a:endParaRPr>
          </a:p>
          <a:p>
            <a:pPr>
              <a:spcAft>
                <a:spcPts val="600"/>
              </a:spcAft>
            </a:pP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6" name="圖片 5" descr="一張含有 文字, 字型, 螢幕擷取畫面, 標誌 的圖片&#10;&#10;AI 產生的內容可能不正確。">
            <a:extLst>
              <a:ext uri="{FF2B5EF4-FFF2-40B4-BE49-F238E27FC236}">
                <a16:creationId xmlns:a16="http://schemas.microsoft.com/office/drawing/2014/main" id="{6C4FB59F-2D12-AB9A-D743-116E28D78E65}"/>
              </a:ext>
            </a:extLst>
          </p:cNvPr>
          <p:cNvPicPr>
            <a:picLocks noChangeAspect="1"/>
          </p:cNvPicPr>
          <p:nvPr/>
        </p:nvPicPr>
        <p:blipFill>
          <a:blip r:embed="rId4"/>
          <a:stretch>
            <a:fillRect/>
          </a:stretch>
        </p:blipFill>
        <p:spPr>
          <a:xfrm>
            <a:off x="8184493" y="169351"/>
            <a:ext cx="3806468" cy="1087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87C44EBF-C9A4-869F-52D9-378EDFC30AFF}"/>
            </a:ext>
          </a:extLst>
        </p:cNvPr>
        <p:cNvGrpSpPr/>
        <p:nvPr/>
      </p:nvGrpSpPr>
      <p:grpSpPr>
        <a:xfrm>
          <a:off x="0" y="0"/>
          <a:ext cx="0" cy="0"/>
          <a:chOff x="0" y="0"/>
          <a:chExt cx="0" cy="0"/>
        </a:xfrm>
      </p:grpSpPr>
      <p:pic>
        <p:nvPicPr>
          <p:cNvPr id="91" name="Google Shape;91;p14" descr="image.png">
            <a:extLst>
              <a:ext uri="{FF2B5EF4-FFF2-40B4-BE49-F238E27FC236}">
                <a16:creationId xmlns:a16="http://schemas.microsoft.com/office/drawing/2014/main" id="{535E809F-25F4-CAB0-7368-695611F12B5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2" name="Google Shape;92;p14" descr="image.png">
            <a:extLst>
              <a:ext uri="{FF2B5EF4-FFF2-40B4-BE49-F238E27FC236}">
                <a16:creationId xmlns:a16="http://schemas.microsoft.com/office/drawing/2014/main" id="{14715FF8-02DC-CF37-65E1-061A93BD56B8}"/>
              </a:ext>
            </a:extLst>
          </p:cNvPr>
          <p:cNvPicPr preferRelativeResize="0"/>
          <p:nvPr/>
        </p:nvPicPr>
        <p:blipFill rotWithShape="1">
          <a:blip r:embed="rId4">
            <a:alphaModFix/>
          </a:blip>
          <a:srcRect/>
          <a:stretch/>
        </p:blipFill>
        <p:spPr>
          <a:xfrm>
            <a:off x="6381750" y="2126902"/>
            <a:ext cx="5238750" cy="3810000"/>
          </a:xfrm>
          <a:prstGeom prst="rect">
            <a:avLst/>
          </a:prstGeom>
          <a:noFill/>
          <a:ln>
            <a:noFill/>
          </a:ln>
        </p:spPr>
      </p:pic>
      <p:pic>
        <p:nvPicPr>
          <p:cNvPr id="93" name="Google Shape;93;p14" descr="image.png">
            <a:extLst>
              <a:ext uri="{FF2B5EF4-FFF2-40B4-BE49-F238E27FC236}">
                <a16:creationId xmlns:a16="http://schemas.microsoft.com/office/drawing/2014/main" id="{BD1E4B42-6739-173A-2702-E0906BE17B44}"/>
              </a:ext>
            </a:extLst>
          </p:cNvPr>
          <p:cNvPicPr preferRelativeResize="0"/>
          <p:nvPr/>
        </p:nvPicPr>
        <p:blipFill rotWithShape="1">
          <a:blip r:embed="rId5">
            <a:alphaModFix/>
          </a:blip>
          <a:srcRect/>
          <a:stretch/>
        </p:blipFill>
        <p:spPr>
          <a:xfrm>
            <a:off x="571500" y="3403252"/>
            <a:ext cx="5238750" cy="2247900"/>
          </a:xfrm>
          <a:prstGeom prst="rect">
            <a:avLst/>
          </a:prstGeom>
          <a:noFill/>
          <a:ln>
            <a:noFill/>
          </a:ln>
        </p:spPr>
      </p:pic>
      <p:pic>
        <p:nvPicPr>
          <p:cNvPr id="94" name="Google Shape;94;p14" descr="image.png">
            <a:extLst>
              <a:ext uri="{FF2B5EF4-FFF2-40B4-BE49-F238E27FC236}">
                <a16:creationId xmlns:a16="http://schemas.microsoft.com/office/drawing/2014/main" id="{AE627886-DE49-9424-7688-8DA25B4D7D7B}"/>
              </a:ext>
            </a:extLst>
          </p:cNvPr>
          <p:cNvPicPr preferRelativeResize="0"/>
          <p:nvPr/>
        </p:nvPicPr>
        <p:blipFill rotWithShape="1">
          <a:blip r:embed="rId6">
            <a:alphaModFix/>
          </a:blip>
          <a:srcRect/>
          <a:stretch/>
        </p:blipFill>
        <p:spPr>
          <a:xfrm>
            <a:off x="6391275" y="2136427"/>
            <a:ext cx="5219700" cy="3790950"/>
          </a:xfrm>
          <a:prstGeom prst="rect">
            <a:avLst/>
          </a:prstGeom>
          <a:noFill/>
          <a:ln>
            <a:noFill/>
          </a:ln>
        </p:spPr>
      </p:pic>
      <p:sp>
        <p:nvSpPr>
          <p:cNvPr id="95" name="Google Shape;95;p14">
            <a:extLst>
              <a:ext uri="{FF2B5EF4-FFF2-40B4-BE49-F238E27FC236}">
                <a16:creationId xmlns:a16="http://schemas.microsoft.com/office/drawing/2014/main" id="{C9E38FBE-0B0A-0A4E-9BDD-122329C82EF4}"/>
              </a:ext>
            </a:extLst>
          </p:cNvPr>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a:solidFill>
                  <a:srgbClr val="F5F5F5"/>
                </a:solidFill>
                <a:latin typeface="微軟正黑體" panose="020B0604030504040204" pitchFamily="34" charset="-120"/>
                <a:ea typeface="微軟正黑體" panose="020B0604030504040204" pitchFamily="34" charset="-120"/>
                <a:cs typeface="Urbanist"/>
                <a:sym typeface="Urbanist"/>
              </a:rPr>
              <a:t>系統概觀</a:t>
            </a:r>
            <a:endParaRPr>
              <a:latin typeface="微軟正黑體" panose="020B0604030504040204" pitchFamily="34" charset="-120"/>
              <a:ea typeface="微軟正黑體" panose="020B0604030504040204" pitchFamily="34" charset="-120"/>
            </a:endParaRPr>
          </a:p>
        </p:txBody>
      </p:sp>
      <p:sp>
        <p:nvSpPr>
          <p:cNvPr id="96" name="Google Shape;96;p14">
            <a:extLst>
              <a:ext uri="{FF2B5EF4-FFF2-40B4-BE49-F238E27FC236}">
                <a16:creationId xmlns:a16="http://schemas.microsoft.com/office/drawing/2014/main" id="{457D000C-55AD-DCAC-E02E-65783CB17940}"/>
              </a:ext>
            </a:extLst>
          </p:cNvPr>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97" name="Google Shape;97;p14">
            <a:extLst>
              <a:ext uri="{FF2B5EF4-FFF2-40B4-BE49-F238E27FC236}">
                <a16:creationId xmlns:a16="http://schemas.microsoft.com/office/drawing/2014/main" id="{C31043F9-32B7-9483-793E-BE59986239F5}"/>
              </a:ext>
            </a:extLst>
          </p:cNvPr>
          <p:cNvSpPr txBox="1"/>
          <p:nvPr/>
        </p:nvSpPr>
        <p:spPr>
          <a:xfrm>
            <a:off x="571500" y="2603152"/>
            <a:ext cx="523875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這是一個基於</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500" b="1"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Python Flask</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 </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建構的輕量級</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r>
              <a:rPr lang="zh-TW" alt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好玩</a:t>
            </a:r>
            <a:r>
              <a:rPr lang="en-US" sz="1500" b="0" i="0" u="none" strike="noStrike" cap="none" dirty="0" err="1">
                <a:solidFill>
                  <a:srgbClr val="CBD5E1"/>
                </a:solidFill>
                <a:latin typeface="微軟正黑體" panose="020B0604030504040204" pitchFamily="34" charset="-120"/>
                <a:ea typeface="微軟正黑體" panose="020B0604030504040204" pitchFamily="34" charset="-120"/>
                <a:cs typeface="Urbanist"/>
                <a:sym typeface="Urbanist"/>
              </a:rPr>
              <a:t>線上街機平台</a:t>
            </a:r>
            <a:r>
              <a:rPr lang="en-US" sz="1500" b="0" i="0" u="none" strike="noStrike" cap="none" dirty="0">
                <a:solidFill>
                  <a:srgbClr val="CBD5E1"/>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98" name="Google Shape;98;p14">
            <a:extLst>
              <a:ext uri="{FF2B5EF4-FFF2-40B4-BE49-F238E27FC236}">
                <a16:creationId xmlns:a16="http://schemas.microsoft.com/office/drawing/2014/main" id="{B6B0B7E3-D15B-B944-0073-DA95FFF38CA3}"/>
              </a:ext>
            </a:extLst>
          </p:cNvPr>
          <p:cNvSpPr txBox="1"/>
          <p:nvPr/>
        </p:nvSpPr>
        <p:spPr>
          <a:xfrm>
            <a:off x="800100" y="3593752"/>
            <a:ext cx="5060700" cy="323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100" b="0" i="0" u="none" strike="noStrike" cap="none">
                <a:solidFill>
                  <a:srgbClr val="DAFFDE"/>
                </a:solidFill>
                <a:latin typeface="微軟正黑體" panose="020B0604030504040204" pitchFamily="34" charset="-120"/>
                <a:ea typeface="微軟正黑體" panose="020B0604030504040204" pitchFamily="34" charset="-120"/>
                <a:cs typeface="Urbanist SemiBold"/>
                <a:sym typeface="Urbanist SemiBold"/>
              </a:rPr>
              <a:t>核心設計</a:t>
            </a:r>
            <a:endParaRPr>
              <a:latin typeface="微軟正黑體" panose="020B0604030504040204" pitchFamily="34" charset="-120"/>
              <a:ea typeface="微軟正黑體" panose="020B0604030504040204" pitchFamily="34" charset="-120"/>
            </a:endParaRPr>
          </a:p>
        </p:txBody>
      </p:sp>
      <p:sp>
        <p:nvSpPr>
          <p:cNvPr id="99" name="Google Shape;99;p14">
            <a:extLst>
              <a:ext uri="{FF2B5EF4-FFF2-40B4-BE49-F238E27FC236}">
                <a16:creationId xmlns:a16="http://schemas.microsoft.com/office/drawing/2014/main" id="{DD8B5FC9-9D37-195C-86A5-482BB1281B48}"/>
              </a:ext>
            </a:extLst>
          </p:cNvPr>
          <p:cNvSpPr txBox="1"/>
          <p:nvPr/>
        </p:nvSpPr>
        <p:spPr>
          <a:xfrm>
            <a:off x="1085850" y="4117627"/>
            <a:ext cx="45339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前端：</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專注於純粹的互動與渲染 (Canvas/原生 JS)。</a:t>
            </a:r>
            <a:endParaRPr>
              <a:latin typeface="微軟正黑體" panose="020B0604030504040204" pitchFamily="34" charset="-120"/>
              <a:ea typeface="微軟正黑體" panose="020B0604030504040204" pitchFamily="34" charset="-120"/>
            </a:endParaRPr>
          </a:p>
        </p:txBody>
      </p:sp>
      <p:sp>
        <p:nvSpPr>
          <p:cNvPr id="100" name="Google Shape;100;p14">
            <a:extLst>
              <a:ext uri="{FF2B5EF4-FFF2-40B4-BE49-F238E27FC236}">
                <a16:creationId xmlns:a16="http://schemas.microsoft.com/office/drawing/2014/main" id="{133A0498-3B4F-5DD0-0247-675324A39DFD}"/>
              </a:ext>
            </a:extLst>
          </p:cNvPr>
          <p:cNvSpPr txBox="1"/>
          <p:nvPr/>
        </p:nvSpPr>
        <p:spPr>
          <a:xfrm>
            <a:off x="1085850" y="4565302"/>
            <a:ext cx="45339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後端：</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強制執行嚴格的驗證與資料完整性。</a:t>
            </a:r>
            <a:endParaRPr>
              <a:latin typeface="微軟正黑體" panose="020B0604030504040204" pitchFamily="34" charset="-120"/>
              <a:ea typeface="微軟正黑體" panose="020B0604030504040204" pitchFamily="34" charset="-120"/>
            </a:endParaRPr>
          </a:p>
        </p:txBody>
      </p:sp>
      <p:sp>
        <p:nvSpPr>
          <p:cNvPr id="101" name="Google Shape;101;p14">
            <a:extLst>
              <a:ext uri="{FF2B5EF4-FFF2-40B4-BE49-F238E27FC236}">
                <a16:creationId xmlns:a16="http://schemas.microsoft.com/office/drawing/2014/main" id="{835A686B-EC0A-847B-699E-2B60EF90807A}"/>
              </a:ext>
            </a:extLst>
          </p:cNvPr>
          <p:cNvSpPr txBox="1"/>
          <p:nvPr/>
        </p:nvSpPr>
        <p:spPr>
          <a:xfrm>
            <a:off x="1085850" y="5012977"/>
            <a:ext cx="45339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安全性：</a:t>
            </a:r>
            <a:r>
              <a:rPr lang="en-US" sz="1500" b="0" i="0" u="none" strike="noStrike" cap="none">
                <a:solidFill>
                  <a:srgbClr val="CBD5E1"/>
                </a:solidFill>
                <a:latin typeface="微軟正黑體" panose="020B0604030504040204" pitchFamily="34" charset="-120"/>
                <a:ea typeface="微軟正黑體" panose="020B0604030504040204" pitchFamily="34" charset="-120"/>
                <a:cs typeface="Urbanist"/>
                <a:sym typeface="Urbanist"/>
              </a:rPr>
              <a:t> 採用多層次防作弊驗證機制。</a:t>
            </a:r>
            <a:endParaRPr>
              <a:latin typeface="微軟正黑體" panose="020B0604030504040204" pitchFamily="34" charset="-120"/>
              <a:ea typeface="微軟正黑體" panose="020B0604030504040204" pitchFamily="34" charset="-120"/>
            </a:endParaRPr>
          </a:p>
        </p:txBody>
      </p:sp>
      <p:pic>
        <p:nvPicPr>
          <p:cNvPr id="102" name="Google Shape;102;p14" descr="image.png">
            <a:extLst>
              <a:ext uri="{FF2B5EF4-FFF2-40B4-BE49-F238E27FC236}">
                <a16:creationId xmlns:a16="http://schemas.microsoft.com/office/drawing/2014/main" id="{C02DFE25-D043-B5EF-1444-40E32AEBCC9B}"/>
              </a:ext>
            </a:extLst>
          </p:cNvPr>
          <p:cNvPicPr preferRelativeResize="0"/>
          <p:nvPr/>
        </p:nvPicPr>
        <p:blipFill rotWithShape="1">
          <a:blip r:embed="rId7">
            <a:alphaModFix/>
          </a:blip>
          <a:srcRect/>
          <a:stretch/>
        </p:blipFill>
        <p:spPr>
          <a:xfrm>
            <a:off x="800100" y="4155727"/>
            <a:ext cx="133350" cy="152400"/>
          </a:xfrm>
          <a:prstGeom prst="rect">
            <a:avLst/>
          </a:prstGeom>
          <a:noFill/>
          <a:ln>
            <a:noFill/>
          </a:ln>
        </p:spPr>
      </p:pic>
      <p:pic>
        <p:nvPicPr>
          <p:cNvPr id="103" name="Google Shape;103;p14" descr="image.png">
            <a:extLst>
              <a:ext uri="{FF2B5EF4-FFF2-40B4-BE49-F238E27FC236}">
                <a16:creationId xmlns:a16="http://schemas.microsoft.com/office/drawing/2014/main" id="{35801BD5-D51B-5EDB-4EBB-AC4CCDA1D1A6}"/>
              </a:ext>
            </a:extLst>
          </p:cNvPr>
          <p:cNvPicPr preferRelativeResize="0"/>
          <p:nvPr/>
        </p:nvPicPr>
        <p:blipFill rotWithShape="1">
          <a:blip r:embed="rId7">
            <a:alphaModFix/>
          </a:blip>
          <a:srcRect/>
          <a:stretch/>
        </p:blipFill>
        <p:spPr>
          <a:xfrm>
            <a:off x="800100" y="4603402"/>
            <a:ext cx="133350" cy="152400"/>
          </a:xfrm>
          <a:prstGeom prst="rect">
            <a:avLst/>
          </a:prstGeom>
          <a:noFill/>
          <a:ln>
            <a:noFill/>
          </a:ln>
        </p:spPr>
      </p:pic>
      <p:pic>
        <p:nvPicPr>
          <p:cNvPr id="104" name="Google Shape;104;p14" descr="image.png">
            <a:extLst>
              <a:ext uri="{FF2B5EF4-FFF2-40B4-BE49-F238E27FC236}">
                <a16:creationId xmlns:a16="http://schemas.microsoft.com/office/drawing/2014/main" id="{DCC7641A-4199-CCAC-C4F2-0BBF8E8C704A}"/>
              </a:ext>
            </a:extLst>
          </p:cNvPr>
          <p:cNvPicPr preferRelativeResize="0"/>
          <p:nvPr/>
        </p:nvPicPr>
        <p:blipFill rotWithShape="1">
          <a:blip r:embed="rId7">
            <a:alphaModFix/>
          </a:blip>
          <a:srcRect/>
          <a:stretch/>
        </p:blipFill>
        <p:spPr>
          <a:xfrm>
            <a:off x="800100" y="5051077"/>
            <a:ext cx="133350" cy="152400"/>
          </a:xfrm>
          <a:prstGeom prst="rect">
            <a:avLst/>
          </a:prstGeom>
          <a:noFill/>
          <a:ln>
            <a:noFill/>
          </a:ln>
        </p:spPr>
      </p:pic>
    </p:spTree>
    <p:extLst>
      <p:ext uri="{BB962C8B-B14F-4D97-AF65-F5344CB8AC3E}">
        <p14:creationId xmlns:p14="http://schemas.microsoft.com/office/powerpoint/2010/main" val="2639711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8"/>
        <p:cNvGrpSpPr/>
        <p:nvPr/>
      </p:nvGrpSpPr>
      <p:grpSpPr>
        <a:xfrm>
          <a:off x="0" y="0"/>
          <a:ext cx="0" cy="0"/>
          <a:chOff x="0" y="0"/>
          <a:chExt cx="0" cy="0"/>
        </a:xfrm>
      </p:grpSpPr>
      <p:pic>
        <p:nvPicPr>
          <p:cNvPr id="109" name="Google Shape;109;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0" name="Google Shape;110;p15" descr="image.png"/>
          <p:cNvPicPr preferRelativeResize="0"/>
          <p:nvPr/>
        </p:nvPicPr>
        <p:blipFill rotWithShape="1">
          <a:blip r:embed="rId4">
            <a:alphaModFix/>
          </a:blip>
          <a:srcRect/>
          <a:stretch/>
        </p:blipFill>
        <p:spPr>
          <a:xfrm>
            <a:off x="571500" y="2541240"/>
            <a:ext cx="2619375" cy="2981325"/>
          </a:xfrm>
          <a:prstGeom prst="rect">
            <a:avLst/>
          </a:prstGeom>
          <a:noFill/>
          <a:ln>
            <a:noFill/>
          </a:ln>
        </p:spPr>
      </p:pic>
      <p:pic>
        <p:nvPicPr>
          <p:cNvPr id="111" name="Google Shape;111;p15" descr="image.png"/>
          <p:cNvPicPr preferRelativeResize="0"/>
          <p:nvPr/>
        </p:nvPicPr>
        <p:blipFill rotWithShape="1">
          <a:blip r:embed="rId5">
            <a:alphaModFix/>
          </a:blip>
          <a:srcRect/>
          <a:stretch/>
        </p:blipFill>
        <p:spPr>
          <a:xfrm>
            <a:off x="3381375" y="2541240"/>
            <a:ext cx="2619375" cy="2981325"/>
          </a:xfrm>
          <a:prstGeom prst="rect">
            <a:avLst/>
          </a:prstGeom>
          <a:noFill/>
          <a:ln>
            <a:noFill/>
          </a:ln>
        </p:spPr>
      </p:pic>
      <p:pic>
        <p:nvPicPr>
          <p:cNvPr id="112" name="Google Shape;112;p15" descr="image.png"/>
          <p:cNvPicPr preferRelativeResize="0"/>
          <p:nvPr/>
        </p:nvPicPr>
        <p:blipFill rotWithShape="1">
          <a:blip r:embed="rId5">
            <a:alphaModFix/>
          </a:blip>
          <a:srcRect/>
          <a:stretch/>
        </p:blipFill>
        <p:spPr>
          <a:xfrm>
            <a:off x="6191250" y="2541240"/>
            <a:ext cx="2619375" cy="2981325"/>
          </a:xfrm>
          <a:prstGeom prst="rect">
            <a:avLst/>
          </a:prstGeom>
          <a:noFill/>
          <a:ln>
            <a:noFill/>
          </a:ln>
        </p:spPr>
      </p:pic>
      <p:pic>
        <p:nvPicPr>
          <p:cNvPr id="113" name="Google Shape;113;p15" descr="image.png"/>
          <p:cNvPicPr preferRelativeResize="0"/>
          <p:nvPr/>
        </p:nvPicPr>
        <p:blipFill rotWithShape="1">
          <a:blip r:embed="rId5">
            <a:alphaModFix/>
          </a:blip>
          <a:srcRect/>
          <a:stretch/>
        </p:blipFill>
        <p:spPr>
          <a:xfrm>
            <a:off x="9001125" y="2541240"/>
            <a:ext cx="2619375" cy="2981325"/>
          </a:xfrm>
          <a:prstGeom prst="rect">
            <a:avLst/>
          </a:prstGeom>
          <a:noFill/>
          <a:ln>
            <a:noFill/>
          </a:ln>
        </p:spPr>
      </p:pic>
      <p:pic>
        <p:nvPicPr>
          <p:cNvPr id="114" name="Google Shape;114;p15" descr="image.png"/>
          <p:cNvPicPr preferRelativeResize="0"/>
          <p:nvPr/>
        </p:nvPicPr>
        <p:blipFill rotWithShape="1">
          <a:blip r:embed="rId6">
            <a:alphaModFix/>
          </a:blip>
          <a:srcRect/>
          <a:stretch/>
        </p:blipFill>
        <p:spPr>
          <a:xfrm>
            <a:off x="866775" y="2836515"/>
            <a:ext cx="495300" cy="581025"/>
          </a:xfrm>
          <a:prstGeom prst="rect">
            <a:avLst/>
          </a:prstGeom>
          <a:noFill/>
          <a:ln>
            <a:noFill/>
          </a:ln>
        </p:spPr>
      </p:pic>
      <p:pic>
        <p:nvPicPr>
          <p:cNvPr id="115" name="Google Shape;115;p15" descr="image.png"/>
          <p:cNvPicPr preferRelativeResize="0"/>
          <p:nvPr/>
        </p:nvPicPr>
        <p:blipFill rotWithShape="1">
          <a:blip r:embed="rId7">
            <a:alphaModFix/>
          </a:blip>
          <a:srcRect/>
          <a:stretch/>
        </p:blipFill>
        <p:spPr>
          <a:xfrm>
            <a:off x="3676650" y="2836515"/>
            <a:ext cx="495300" cy="581025"/>
          </a:xfrm>
          <a:prstGeom prst="rect">
            <a:avLst/>
          </a:prstGeom>
          <a:noFill/>
          <a:ln>
            <a:noFill/>
          </a:ln>
        </p:spPr>
      </p:pic>
      <p:pic>
        <p:nvPicPr>
          <p:cNvPr id="116" name="Google Shape;116;p15" descr="image.png"/>
          <p:cNvPicPr preferRelativeResize="0"/>
          <p:nvPr/>
        </p:nvPicPr>
        <p:blipFill rotWithShape="1">
          <a:blip r:embed="rId6">
            <a:alphaModFix/>
          </a:blip>
          <a:srcRect/>
          <a:stretch/>
        </p:blipFill>
        <p:spPr>
          <a:xfrm>
            <a:off x="6486525" y="2836515"/>
            <a:ext cx="495300" cy="581025"/>
          </a:xfrm>
          <a:prstGeom prst="rect">
            <a:avLst/>
          </a:prstGeom>
          <a:noFill/>
          <a:ln>
            <a:noFill/>
          </a:ln>
        </p:spPr>
      </p:pic>
      <p:pic>
        <p:nvPicPr>
          <p:cNvPr id="117" name="Google Shape;117;p15" descr="image.png"/>
          <p:cNvPicPr preferRelativeResize="0"/>
          <p:nvPr/>
        </p:nvPicPr>
        <p:blipFill rotWithShape="1">
          <a:blip r:embed="rId6">
            <a:alphaModFix/>
          </a:blip>
          <a:srcRect/>
          <a:stretch/>
        </p:blipFill>
        <p:spPr>
          <a:xfrm>
            <a:off x="9296400" y="2836515"/>
            <a:ext cx="533400" cy="581025"/>
          </a:xfrm>
          <a:prstGeom prst="rect">
            <a:avLst/>
          </a:prstGeom>
          <a:noFill/>
          <a:ln>
            <a:noFill/>
          </a:ln>
        </p:spPr>
      </p:pic>
      <p:pic>
        <p:nvPicPr>
          <p:cNvPr id="118" name="Google Shape;118;p15" descr="image.png"/>
          <p:cNvPicPr preferRelativeResize="0"/>
          <p:nvPr/>
        </p:nvPicPr>
        <p:blipFill rotWithShape="1">
          <a:blip r:embed="rId8">
            <a:alphaModFix/>
          </a:blip>
          <a:srcRect/>
          <a:stretch/>
        </p:blipFill>
        <p:spPr>
          <a:xfrm>
            <a:off x="981075" y="2960340"/>
            <a:ext cx="266700" cy="304800"/>
          </a:xfrm>
          <a:prstGeom prst="rect">
            <a:avLst/>
          </a:prstGeom>
          <a:noFill/>
          <a:ln>
            <a:noFill/>
          </a:ln>
        </p:spPr>
      </p:pic>
      <p:pic>
        <p:nvPicPr>
          <p:cNvPr id="119" name="Google Shape;119;p15" descr="image.png"/>
          <p:cNvPicPr preferRelativeResize="0"/>
          <p:nvPr/>
        </p:nvPicPr>
        <p:blipFill rotWithShape="1">
          <a:blip r:embed="rId9">
            <a:alphaModFix/>
          </a:blip>
          <a:srcRect/>
          <a:stretch/>
        </p:blipFill>
        <p:spPr>
          <a:xfrm>
            <a:off x="3790950" y="2960340"/>
            <a:ext cx="266700" cy="304800"/>
          </a:xfrm>
          <a:prstGeom prst="rect">
            <a:avLst/>
          </a:prstGeom>
          <a:noFill/>
          <a:ln>
            <a:noFill/>
          </a:ln>
        </p:spPr>
      </p:pic>
      <p:pic>
        <p:nvPicPr>
          <p:cNvPr id="120" name="Google Shape;120;p15" descr="image.png"/>
          <p:cNvPicPr preferRelativeResize="0"/>
          <p:nvPr/>
        </p:nvPicPr>
        <p:blipFill rotWithShape="1">
          <a:blip r:embed="rId10">
            <a:alphaModFix/>
          </a:blip>
          <a:srcRect/>
          <a:stretch/>
        </p:blipFill>
        <p:spPr>
          <a:xfrm>
            <a:off x="6600825" y="2960340"/>
            <a:ext cx="266700" cy="304800"/>
          </a:xfrm>
          <a:prstGeom prst="rect">
            <a:avLst/>
          </a:prstGeom>
          <a:noFill/>
          <a:ln>
            <a:noFill/>
          </a:ln>
        </p:spPr>
      </p:pic>
      <p:pic>
        <p:nvPicPr>
          <p:cNvPr id="121" name="Google Shape;121;p15" descr="image.png"/>
          <p:cNvPicPr preferRelativeResize="0"/>
          <p:nvPr/>
        </p:nvPicPr>
        <p:blipFill rotWithShape="1">
          <a:blip r:embed="rId11">
            <a:alphaModFix/>
          </a:blip>
          <a:srcRect/>
          <a:stretch/>
        </p:blipFill>
        <p:spPr>
          <a:xfrm>
            <a:off x="9410700" y="2960340"/>
            <a:ext cx="304800" cy="304800"/>
          </a:xfrm>
          <a:prstGeom prst="rect">
            <a:avLst/>
          </a:prstGeom>
          <a:noFill/>
          <a:ln>
            <a:noFill/>
          </a:ln>
        </p:spPr>
      </p:pic>
      <p:sp>
        <p:nvSpPr>
          <p:cNvPr id="122" name="Google Shape;122;p15"/>
          <p:cNvSpPr txBox="1"/>
          <p:nvPr/>
        </p:nvSpPr>
        <p:spPr>
          <a:xfrm>
            <a:off x="571500" y="571500"/>
            <a:ext cx="11601450"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1" i="0" u="none" strike="noStrike" cap="none" dirty="0" err="1">
                <a:solidFill>
                  <a:srgbClr val="F5F5F5"/>
                </a:solidFill>
                <a:latin typeface="微軟正黑體" panose="020B0604030504040204" pitchFamily="34" charset="-120"/>
                <a:ea typeface="微軟正黑體" panose="020B0604030504040204" pitchFamily="34" charset="-120"/>
                <a:cs typeface="Urbanist"/>
                <a:sym typeface="Urbanist"/>
              </a:rPr>
              <a:t>技術</a:t>
            </a:r>
            <a:r>
              <a:rPr lang="zh-TW" altLang="en-US" sz="3600" b="1" dirty="0">
                <a:solidFill>
                  <a:srgbClr val="F5F5F5"/>
                </a:solidFill>
                <a:latin typeface="微軟正黑體" panose="020B0604030504040204" pitchFamily="34" charset="-120"/>
                <a:ea typeface="微軟正黑體" panose="020B0604030504040204" pitchFamily="34" charset="-120"/>
                <a:cs typeface="Urbanist"/>
                <a:sym typeface="Urbanist"/>
              </a:rPr>
              <a:t>內容</a:t>
            </a:r>
            <a:endParaRPr dirty="0">
              <a:latin typeface="微軟正黑體" panose="020B0604030504040204" pitchFamily="34" charset="-120"/>
              <a:ea typeface="微軟正黑體" panose="020B0604030504040204" pitchFamily="34" charset="-120"/>
            </a:endParaRPr>
          </a:p>
        </p:txBody>
      </p:sp>
      <p:sp>
        <p:nvSpPr>
          <p:cNvPr id="123" name="Google Shape;123;p15"/>
          <p:cNvSpPr/>
          <p:nvPr/>
        </p:nvSpPr>
        <p:spPr>
          <a:xfrm>
            <a:off x="571500" y="1443930"/>
            <a:ext cx="571500" cy="38100"/>
          </a:xfrm>
          <a:prstGeom prst="rect">
            <a:avLst/>
          </a:prstGeom>
          <a:solidFill>
            <a:srgbClr val="4AD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微軟正黑體" panose="020B0604030504040204" pitchFamily="34" charset="-120"/>
              <a:ea typeface="微軟正黑體" panose="020B0604030504040204" pitchFamily="34" charset="-120"/>
              <a:cs typeface="Calibri"/>
              <a:sym typeface="Calibri"/>
            </a:endParaRPr>
          </a:p>
        </p:txBody>
      </p:sp>
      <p:sp>
        <p:nvSpPr>
          <p:cNvPr id="124" name="Google Shape;124;p15"/>
          <p:cNvSpPr txBox="1"/>
          <p:nvPr/>
        </p:nvSpPr>
        <p:spPr>
          <a:xfrm>
            <a:off x="866775" y="3608040"/>
            <a:ext cx="440055"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後端</a:t>
            </a:r>
            <a:endParaRPr>
              <a:latin typeface="微軟正黑體" panose="020B0604030504040204" pitchFamily="34" charset="-120"/>
              <a:ea typeface="微軟正黑體" panose="020B0604030504040204" pitchFamily="34" charset="-120"/>
            </a:endParaRPr>
          </a:p>
        </p:txBody>
      </p:sp>
      <p:sp>
        <p:nvSpPr>
          <p:cNvPr id="125" name="Google Shape;125;p15"/>
          <p:cNvSpPr txBox="1"/>
          <p:nvPr/>
        </p:nvSpPr>
        <p:spPr>
          <a:xfrm>
            <a:off x="866775" y="4160490"/>
            <a:ext cx="2028825"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Python Flask</a:t>
            </a:r>
            <a:b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Calibri"/>
                <a:sym typeface="Calibri"/>
              </a:rPr>
            </a:b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用於快速</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 API </a:t>
            </a: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開發與路由的輕量級框架</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126" name="Google Shape;126;p15"/>
          <p:cNvSpPr txBox="1"/>
          <p:nvPr/>
        </p:nvSpPr>
        <p:spPr>
          <a:xfrm>
            <a:off x="3676650" y="3608040"/>
            <a:ext cx="660082"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資料庫</a:t>
            </a:r>
            <a:endParaRPr>
              <a:latin typeface="微軟正黑體" panose="020B0604030504040204" pitchFamily="34" charset="-120"/>
              <a:ea typeface="微軟正黑體" panose="020B0604030504040204" pitchFamily="34" charset="-120"/>
            </a:endParaRPr>
          </a:p>
        </p:txBody>
      </p:sp>
      <p:sp>
        <p:nvSpPr>
          <p:cNvPr id="127" name="Google Shape;127;p15"/>
          <p:cNvSpPr txBox="1"/>
          <p:nvPr/>
        </p:nvSpPr>
        <p:spPr>
          <a:xfrm>
            <a:off x="3676650" y="4160490"/>
            <a:ext cx="2028825"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SQLite 3</a:t>
            </a:r>
            <a:b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Calibri"/>
                <a:sym typeface="Calibri"/>
              </a:rPr>
            </a:b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原生模組實作</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p>
          <a:p>
            <a:pPr marL="0" marR="0" lvl="0" indent="0" algn="l" rtl="0">
              <a:lnSpc>
                <a:spcPct val="100000"/>
              </a:lnSpc>
              <a:spcBef>
                <a:spcPts val="0"/>
              </a:spcBef>
              <a:spcAft>
                <a:spcPts val="0"/>
              </a:spcAft>
              <a:buNone/>
            </a:pP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無 ORM </a:t>
            </a: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開銷</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p>
          <a:p>
            <a:pPr marL="0" marR="0" lvl="0" indent="0" algn="l" rtl="0">
              <a:lnSpc>
                <a:spcPct val="100000"/>
              </a:lnSpc>
              <a:spcBef>
                <a:spcPts val="0"/>
              </a:spcBef>
              <a:spcAft>
                <a:spcPts val="0"/>
              </a:spcAft>
              <a:buNone/>
            </a:pP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手動管理連線</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128" name="Google Shape;128;p15"/>
          <p:cNvSpPr txBox="1"/>
          <p:nvPr/>
        </p:nvSpPr>
        <p:spPr>
          <a:xfrm>
            <a:off x="6486525" y="3608040"/>
            <a:ext cx="440055"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前端</a:t>
            </a:r>
            <a:endParaRPr>
              <a:latin typeface="微軟正黑體" panose="020B0604030504040204" pitchFamily="34" charset="-120"/>
              <a:ea typeface="微軟正黑體" panose="020B0604030504040204" pitchFamily="34" charset="-120"/>
            </a:endParaRPr>
          </a:p>
        </p:txBody>
      </p:sp>
      <p:sp>
        <p:nvSpPr>
          <p:cNvPr id="129" name="Google Shape;129;p15"/>
          <p:cNvSpPr txBox="1"/>
          <p:nvPr/>
        </p:nvSpPr>
        <p:spPr>
          <a:xfrm>
            <a:off x="6486525" y="4160490"/>
            <a:ext cx="2119211"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原生</a:t>
            </a:r>
            <a:r>
              <a:rPr lang="en-US" sz="1200" b="1"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 JS &amp; HTML5</a:t>
            </a:r>
            <a:b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Calibri"/>
                <a:sym typeface="Calibri"/>
              </a:rPr>
            </a:b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Canvas </a:t>
            </a: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遊戲渲染</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p>
          <a:p>
            <a:pPr marL="0" marR="0" lvl="0" indent="0" algn="l" rtl="0">
              <a:lnSpc>
                <a:spcPct val="100000"/>
              </a:lnSpc>
              <a:spcBef>
                <a:spcPts val="0"/>
              </a:spcBef>
              <a:spcAft>
                <a:spcPts val="0"/>
              </a:spcAft>
              <a:buNone/>
            </a:pP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無大型框架。Bootstrap</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/Tailwind </a:t>
            </a: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風格樣式</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
        <p:nvSpPr>
          <p:cNvPr id="130" name="Google Shape;130;p15"/>
          <p:cNvSpPr txBox="1"/>
          <p:nvPr/>
        </p:nvSpPr>
        <p:spPr>
          <a:xfrm>
            <a:off x="9296400" y="3608040"/>
            <a:ext cx="660082" cy="25391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FFFFFF"/>
                </a:solidFill>
                <a:latin typeface="微軟正黑體" panose="020B0604030504040204" pitchFamily="34" charset="-120"/>
                <a:ea typeface="微軟正黑體" panose="020B0604030504040204" pitchFamily="34" charset="-120"/>
                <a:cs typeface="Urbanist SemiBold"/>
                <a:sym typeface="Urbanist SemiBold"/>
              </a:rPr>
              <a:t>安全性</a:t>
            </a:r>
            <a:endParaRPr>
              <a:latin typeface="微軟正黑體" panose="020B0604030504040204" pitchFamily="34" charset="-120"/>
              <a:ea typeface="微軟正黑體" panose="020B0604030504040204" pitchFamily="34" charset="-120"/>
            </a:endParaRPr>
          </a:p>
        </p:txBody>
      </p:sp>
      <p:sp>
        <p:nvSpPr>
          <p:cNvPr id="131" name="Google Shape;131;p15"/>
          <p:cNvSpPr txBox="1"/>
          <p:nvPr/>
        </p:nvSpPr>
        <p:spPr>
          <a:xfrm>
            <a:off x="9296400" y="4160490"/>
            <a:ext cx="2028825" cy="5539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b="1"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Werkzeug</a:t>
            </a:r>
            <a:br>
              <a:rPr lang="en-US" sz="1800" b="0" i="0" u="none" strike="noStrike" cap="none" dirty="0">
                <a:solidFill>
                  <a:schemeClr val="dk1"/>
                </a:solidFill>
                <a:latin typeface="微軟正黑體" panose="020B0604030504040204" pitchFamily="34" charset="-120"/>
                <a:ea typeface="微軟正黑體" panose="020B0604030504040204" pitchFamily="34" charset="-120"/>
                <a:cs typeface="Calibri"/>
                <a:sym typeface="Calibri"/>
              </a:rPr>
            </a:b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密碼雜湊與基於</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 Session </a:t>
            </a:r>
            <a:r>
              <a:rPr lang="en-US" sz="1200" b="0" i="0" u="none" strike="noStrike" cap="none" dirty="0" err="1">
                <a:solidFill>
                  <a:srgbClr val="94A3B8"/>
                </a:solidFill>
                <a:latin typeface="微軟正黑體" panose="020B0604030504040204" pitchFamily="34" charset="-120"/>
                <a:ea typeface="微軟正黑體" panose="020B0604030504040204" pitchFamily="34" charset="-120"/>
                <a:cs typeface="Urbanist"/>
                <a:sym typeface="Urbanist"/>
              </a:rPr>
              <a:t>的身分驗證</a:t>
            </a:r>
            <a:r>
              <a:rPr lang="en-US" sz="1200" b="0" i="0" u="none" strike="noStrike" cap="none" dirty="0">
                <a:solidFill>
                  <a:srgbClr val="94A3B8"/>
                </a:solidFill>
                <a:latin typeface="微軟正黑體" panose="020B0604030504040204" pitchFamily="34" charset="-120"/>
                <a:ea typeface="微軟正黑體" panose="020B0604030504040204" pitchFamily="34" charset="-120"/>
                <a:cs typeface="Urbanist"/>
                <a:sym typeface="Urbanist"/>
              </a:rPr>
              <a:t>。</a:t>
            </a:r>
            <a:endParaRPr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7F24792D-611E-D080-CD48-1D9CC70E1FB3}"/>
              </a:ext>
            </a:extLst>
          </p:cNvPr>
          <p:cNvSpPr/>
          <p:nvPr/>
        </p:nvSpPr>
        <p:spPr>
          <a:xfrm>
            <a:off x="-7567863" y="-1913021"/>
            <a:ext cx="10684042" cy="10684042"/>
          </a:xfrm>
          <a:prstGeom prst="ellipse">
            <a:avLst/>
          </a:prstGeom>
          <a:solidFill>
            <a:schemeClr val="tx1">
              <a:lumMod val="95000"/>
              <a:lumOff val="5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55" name="群組 54">
            <a:extLst>
              <a:ext uri="{FF2B5EF4-FFF2-40B4-BE49-F238E27FC236}">
                <a16:creationId xmlns:a16="http://schemas.microsoft.com/office/drawing/2014/main" id="{895CF40B-CF41-3E4E-6F81-DB0A0FDB5017}"/>
              </a:ext>
            </a:extLst>
          </p:cNvPr>
          <p:cNvGrpSpPr/>
          <p:nvPr/>
        </p:nvGrpSpPr>
        <p:grpSpPr>
          <a:xfrm rot="3360000">
            <a:off x="-5073090" y="-597856"/>
            <a:ext cx="6821906" cy="7688180"/>
            <a:chOff x="-5636796" y="-848228"/>
            <a:chExt cx="6821906" cy="7688180"/>
          </a:xfrm>
        </p:grpSpPr>
        <p:sp>
          <p:nvSpPr>
            <p:cNvPr id="9" name="手繪多邊形: 圖案 8">
              <a:extLst>
                <a:ext uri="{FF2B5EF4-FFF2-40B4-BE49-F238E27FC236}">
                  <a16:creationId xmlns:a16="http://schemas.microsoft.com/office/drawing/2014/main" id="{88FDAC37-D615-B5AC-F09B-09A67037C775}"/>
                </a:ext>
              </a:extLst>
            </p:cNvPr>
            <p:cNvSpPr/>
            <p:nvPr/>
          </p:nvSpPr>
          <p:spPr>
            <a:xfrm>
              <a:off x="-5636796" y="-848228"/>
              <a:ext cx="6821906" cy="7688180"/>
            </a:xfrm>
            <a:custGeom>
              <a:avLst/>
              <a:gdLst>
                <a:gd name="connsiteX0" fmla="*/ 3410952 w 6821906"/>
                <a:gd name="connsiteY0" fmla="*/ 0 h 7688180"/>
                <a:gd name="connsiteX1" fmla="*/ 3929835 w 6821906"/>
                <a:gd name="connsiteY1" fmla="*/ 905503 h 7688180"/>
                <a:gd name="connsiteX2" fmla="*/ 3930407 w 6821906"/>
                <a:gd name="connsiteY2" fmla="*/ 905576 h 7688180"/>
                <a:gd name="connsiteX3" fmla="*/ 6821906 w 6821906"/>
                <a:gd name="connsiteY3" fmla="*/ 4277227 h 7688180"/>
                <a:gd name="connsiteX4" fmla="*/ 3410953 w 6821906"/>
                <a:gd name="connsiteY4" fmla="*/ 7688180 h 7688180"/>
                <a:gd name="connsiteX5" fmla="*/ 0 w 6821906"/>
                <a:gd name="connsiteY5" fmla="*/ 4277227 h 7688180"/>
                <a:gd name="connsiteX6" fmla="*/ 2891499 w 6821906"/>
                <a:gd name="connsiteY6" fmla="*/ 905576 h 7688180"/>
                <a:gd name="connsiteX7" fmla="*/ 2892068 w 6821906"/>
                <a:gd name="connsiteY7" fmla="*/ 905504 h 76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1906" h="7688180">
                  <a:moveTo>
                    <a:pt x="3410952" y="0"/>
                  </a:moveTo>
                  <a:lnTo>
                    <a:pt x="3929835" y="905503"/>
                  </a:lnTo>
                  <a:lnTo>
                    <a:pt x="3930407" y="905576"/>
                  </a:lnTo>
                  <a:cubicBezTo>
                    <a:pt x="5567686" y="1155747"/>
                    <a:pt x="6821906" y="2570018"/>
                    <a:pt x="6821906" y="4277227"/>
                  </a:cubicBezTo>
                  <a:cubicBezTo>
                    <a:pt x="6821906" y="6161044"/>
                    <a:pt x="5294770" y="7688180"/>
                    <a:pt x="3410953" y="7688180"/>
                  </a:cubicBezTo>
                  <a:cubicBezTo>
                    <a:pt x="1527136" y="7688180"/>
                    <a:pt x="0" y="6161044"/>
                    <a:pt x="0" y="4277227"/>
                  </a:cubicBezTo>
                  <a:cubicBezTo>
                    <a:pt x="0" y="2570018"/>
                    <a:pt x="1254220" y="1155747"/>
                    <a:pt x="2891499" y="905576"/>
                  </a:cubicBezTo>
                  <a:lnTo>
                    <a:pt x="2892068" y="905504"/>
                  </a:lnTo>
                  <a:close/>
                </a:path>
              </a:pathLst>
            </a:cu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1F25C2BB-A870-CF9A-6D5C-6B8E3817F03D}"/>
                </a:ext>
              </a:extLst>
            </p:cNvPr>
            <p:cNvSpPr/>
            <p:nvPr/>
          </p:nvSpPr>
          <p:spPr>
            <a:xfrm>
              <a:off x="-5083344" y="559468"/>
              <a:ext cx="5739063" cy="573906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26" name="橢圓 25">
            <a:extLst>
              <a:ext uri="{FF2B5EF4-FFF2-40B4-BE49-F238E27FC236}">
                <a16:creationId xmlns:a16="http://schemas.microsoft.com/office/drawing/2014/main" id="{4D7FC50F-4C99-A0B3-DFAB-893766E97324}"/>
              </a:ext>
            </a:extLst>
          </p:cNvPr>
          <p:cNvSpPr/>
          <p:nvPr/>
        </p:nvSpPr>
        <p:spPr>
          <a:xfrm>
            <a:off x="1868046" y="185058"/>
            <a:ext cx="900000" cy="90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7" name="橢圓 26">
            <a:extLst>
              <a:ext uri="{FF2B5EF4-FFF2-40B4-BE49-F238E27FC236}">
                <a16:creationId xmlns:a16="http://schemas.microsoft.com/office/drawing/2014/main" id="{2088B8C0-9710-7032-B8A1-7CB65168ECA8}"/>
              </a:ext>
            </a:extLst>
          </p:cNvPr>
          <p:cNvSpPr/>
          <p:nvPr/>
        </p:nvSpPr>
        <p:spPr>
          <a:xfrm>
            <a:off x="2323078" y="1281670"/>
            <a:ext cx="900000" cy="9000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橢圓 27">
            <a:extLst>
              <a:ext uri="{FF2B5EF4-FFF2-40B4-BE49-F238E27FC236}">
                <a16:creationId xmlns:a16="http://schemas.microsoft.com/office/drawing/2014/main" id="{85EFA076-E5D1-CEA9-84E5-269C24E135F4}"/>
              </a:ext>
            </a:extLst>
          </p:cNvPr>
          <p:cNvSpPr/>
          <p:nvPr/>
        </p:nvSpPr>
        <p:spPr>
          <a:xfrm>
            <a:off x="2556171" y="2459594"/>
            <a:ext cx="900000" cy="900000"/>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80F76340-C9A6-C90A-0CBA-4D556C806FE0}"/>
              </a:ext>
            </a:extLst>
          </p:cNvPr>
          <p:cNvSpPr/>
          <p:nvPr/>
        </p:nvSpPr>
        <p:spPr>
          <a:xfrm>
            <a:off x="1885643" y="5805266"/>
            <a:ext cx="900000" cy="900000"/>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F166A52-3C4A-4754-3C96-3DF69E655FAD}"/>
              </a:ext>
            </a:extLst>
          </p:cNvPr>
          <p:cNvPicPr>
            <a:picLocks noChangeAspect="1"/>
          </p:cNvPicPr>
          <p:nvPr/>
        </p:nvPicPr>
        <p:blipFill>
          <a:blip r:embed="rId9"/>
          <a:stretch>
            <a:fillRect/>
          </a:stretch>
        </p:blipFill>
        <p:spPr>
          <a:xfrm>
            <a:off x="2652843" y="3572723"/>
            <a:ext cx="926672" cy="926672"/>
          </a:xfrm>
          <a:prstGeom prst="rect">
            <a:avLst/>
          </a:prstGeom>
        </p:spPr>
      </p:pic>
      <p:pic>
        <p:nvPicPr>
          <p:cNvPr id="36" name="圖片 35">
            <a:extLst>
              <a:ext uri="{FF2B5EF4-FFF2-40B4-BE49-F238E27FC236}">
                <a16:creationId xmlns:a16="http://schemas.microsoft.com/office/drawing/2014/main" id="{7CC7B657-43E3-4F37-37AC-EE7326829DD9}"/>
              </a:ext>
            </a:extLst>
          </p:cNvPr>
          <p:cNvPicPr>
            <a:picLocks noChangeAspect="1"/>
          </p:cNvPicPr>
          <p:nvPr/>
        </p:nvPicPr>
        <p:blipFill>
          <a:blip r:embed="rId10"/>
          <a:stretch>
            <a:fillRect/>
          </a:stretch>
        </p:blipFill>
        <p:spPr>
          <a:xfrm>
            <a:off x="2386396" y="4707764"/>
            <a:ext cx="926672" cy="926672"/>
          </a:xfrm>
          <a:prstGeom prst="rect">
            <a:avLst/>
          </a:prstGeom>
        </p:spPr>
      </p:pic>
      <p:sp>
        <p:nvSpPr>
          <p:cNvPr id="12" name="Google Shape;160;p16">
            <a:extLst>
              <a:ext uri="{FF2B5EF4-FFF2-40B4-BE49-F238E27FC236}">
                <a16:creationId xmlns:a16="http://schemas.microsoft.com/office/drawing/2014/main" id="{001F1EF0-7935-DAB8-1C4F-88719116505A}"/>
              </a:ext>
            </a:extLst>
          </p:cNvPr>
          <p:cNvSpPr txBox="1"/>
          <p:nvPr/>
        </p:nvSpPr>
        <p:spPr>
          <a:xfrm>
            <a:off x="5630459" y="777281"/>
            <a:ext cx="3726227"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b="1" i="0" u="none" strike="noStrike" cap="none" dirty="0" err="1">
                <a:solidFill>
                  <a:srgbClr val="4ADE80"/>
                </a:solidFill>
                <a:latin typeface="微軟正黑體" panose="020B0604030504040204" pitchFamily="34" charset="-120"/>
                <a:ea typeface="微軟正黑體" panose="020B0604030504040204" pitchFamily="34" charset="-120"/>
                <a:cs typeface="Inter"/>
                <a:sym typeface="Inter"/>
              </a:rPr>
              <a:t>Whac</a:t>
            </a:r>
            <a:r>
              <a:rPr lang="en-US" sz="4000" b="1" i="0" u="none" strike="noStrike" cap="none" dirty="0">
                <a:solidFill>
                  <a:srgbClr val="4ADE80"/>
                </a:solidFill>
                <a:latin typeface="微軟正黑體" panose="020B0604030504040204" pitchFamily="34" charset="-120"/>
                <a:ea typeface="微軟正黑體" panose="020B0604030504040204" pitchFamily="34" charset="-120"/>
                <a:cs typeface="Inter"/>
                <a:sym typeface="Inter"/>
              </a:rPr>
              <a:t>-A-Ball</a:t>
            </a:r>
            <a:endParaRPr sz="4000" dirty="0">
              <a:solidFill>
                <a:srgbClr val="4ADE80"/>
              </a:solidFill>
              <a:latin typeface="微軟正黑體" panose="020B0604030504040204" pitchFamily="34" charset="-120"/>
              <a:ea typeface="微軟正黑體" panose="020B0604030504040204" pitchFamily="34" charset="-120"/>
            </a:endParaRPr>
          </a:p>
        </p:txBody>
      </p:sp>
      <p:pic>
        <p:nvPicPr>
          <p:cNvPr id="17" name="CYBER WHAC - Google Chrome 2025-12-16 16-10-35">
            <a:hlinkClick r:id="" action="ppaction://media"/>
            <a:extLst>
              <a:ext uri="{FF2B5EF4-FFF2-40B4-BE49-F238E27FC236}">
                <a16:creationId xmlns:a16="http://schemas.microsoft.com/office/drawing/2014/main" id="{CFA446D8-34DA-F2D5-1947-65B539FA71E8}"/>
              </a:ext>
            </a:extLst>
          </p:cNvPr>
          <p:cNvPicPr>
            <a:picLocks noChangeAspect="1"/>
          </p:cNvPicPr>
          <p:nvPr>
            <a:videoFile r:link="rId1"/>
            <p:extLst>
              <p:ext uri="{DAA4B4D4-6D71-4841-9C94-3DE7FCFB9230}">
                <p14:media xmlns:p14="http://schemas.microsoft.com/office/powerpoint/2010/main" r:embed="rId2">
                  <p14:trim st="4000"/>
                </p14:media>
              </p:ext>
            </p:extLst>
          </p:nvPr>
        </p:nvPicPr>
        <p:blipFill>
          <a:blip r:embed="rId11"/>
          <a:srcRect l="29277" t="21237" r="29657" b="10466"/>
          <a:stretch/>
        </p:blipFill>
        <p:spPr>
          <a:xfrm>
            <a:off x="5405573" y="1859834"/>
            <a:ext cx="4176000" cy="4140000"/>
          </a:xfrm>
          <a:prstGeom prst="rect">
            <a:avLst/>
          </a:prstGeom>
        </p:spPr>
      </p:pic>
    </p:spTree>
    <p:extLst>
      <p:ext uri="{BB962C8B-B14F-4D97-AF65-F5344CB8AC3E}">
        <p14:creationId xmlns:p14="http://schemas.microsoft.com/office/powerpoint/2010/main" val="58648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7F24792D-611E-D080-CD48-1D9CC70E1FB3}"/>
              </a:ext>
            </a:extLst>
          </p:cNvPr>
          <p:cNvSpPr/>
          <p:nvPr/>
        </p:nvSpPr>
        <p:spPr>
          <a:xfrm>
            <a:off x="-7567863" y="-1913021"/>
            <a:ext cx="10684042" cy="10684042"/>
          </a:xfrm>
          <a:prstGeom prst="ellipse">
            <a:avLst/>
          </a:prstGeom>
          <a:solidFill>
            <a:schemeClr val="tx1">
              <a:lumMod val="95000"/>
              <a:lumOff val="5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55" name="群組 54">
            <a:extLst>
              <a:ext uri="{FF2B5EF4-FFF2-40B4-BE49-F238E27FC236}">
                <a16:creationId xmlns:a16="http://schemas.microsoft.com/office/drawing/2014/main" id="{895CF40B-CF41-3E4E-6F81-DB0A0FDB5017}"/>
              </a:ext>
            </a:extLst>
          </p:cNvPr>
          <p:cNvGrpSpPr/>
          <p:nvPr/>
        </p:nvGrpSpPr>
        <p:grpSpPr>
          <a:xfrm rot="4200000">
            <a:off x="-5073090" y="-597856"/>
            <a:ext cx="6821906" cy="7688180"/>
            <a:chOff x="-5636796" y="-848228"/>
            <a:chExt cx="6821906" cy="7688180"/>
          </a:xfrm>
        </p:grpSpPr>
        <p:sp>
          <p:nvSpPr>
            <p:cNvPr id="9" name="手繪多邊形: 圖案 8">
              <a:extLst>
                <a:ext uri="{FF2B5EF4-FFF2-40B4-BE49-F238E27FC236}">
                  <a16:creationId xmlns:a16="http://schemas.microsoft.com/office/drawing/2014/main" id="{88FDAC37-D615-B5AC-F09B-09A67037C775}"/>
                </a:ext>
              </a:extLst>
            </p:cNvPr>
            <p:cNvSpPr/>
            <p:nvPr/>
          </p:nvSpPr>
          <p:spPr>
            <a:xfrm>
              <a:off x="-5636796" y="-848228"/>
              <a:ext cx="6821906" cy="7688180"/>
            </a:xfrm>
            <a:custGeom>
              <a:avLst/>
              <a:gdLst>
                <a:gd name="connsiteX0" fmla="*/ 3410952 w 6821906"/>
                <a:gd name="connsiteY0" fmla="*/ 0 h 7688180"/>
                <a:gd name="connsiteX1" fmla="*/ 3929835 w 6821906"/>
                <a:gd name="connsiteY1" fmla="*/ 905503 h 7688180"/>
                <a:gd name="connsiteX2" fmla="*/ 3930407 w 6821906"/>
                <a:gd name="connsiteY2" fmla="*/ 905576 h 7688180"/>
                <a:gd name="connsiteX3" fmla="*/ 6821906 w 6821906"/>
                <a:gd name="connsiteY3" fmla="*/ 4277227 h 7688180"/>
                <a:gd name="connsiteX4" fmla="*/ 3410953 w 6821906"/>
                <a:gd name="connsiteY4" fmla="*/ 7688180 h 7688180"/>
                <a:gd name="connsiteX5" fmla="*/ 0 w 6821906"/>
                <a:gd name="connsiteY5" fmla="*/ 4277227 h 7688180"/>
                <a:gd name="connsiteX6" fmla="*/ 2891499 w 6821906"/>
                <a:gd name="connsiteY6" fmla="*/ 905576 h 7688180"/>
                <a:gd name="connsiteX7" fmla="*/ 2892068 w 6821906"/>
                <a:gd name="connsiteY7" fmla="*/ 905504 h 76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1906" h="7688180">
                  <a:moveTo>
                    <a:pt x="3410952" y="0"/>
                  </a:moveTo>
                  <a:lnTo>
                    <a:pt x="3929835" y="905503"/>
                  </a:lnTo>
                  <a:lnTo>
                    <a:pt x="3930407" y="905576"/>
                  </a:lnTo>
                  <a:cubicBezTo>
                    <a:pt x="5567686" y="1155747"/>
                    <a:pt x="6821906" y="2570018"/>
                    <a:pt x="6821906" y="4277227"/>
                  </a:cubicBezTo>
                  <a:cubicBezTo>
                    <a:pt x="6821906" y="6161044"/>
                    <a:pt x="5294770" y="7688180"/>
                    <a:pt x="3410953" y="7688180"/>
                  </a:cubicBezTo>
                  <a:cubicBezTo>
                    <a:pt x="1527136" y="7688180"/>
                    <a:pt x="0" y="6161044"/>
                    <a:pt x="0" y="4277227"/>
                  </a:cubicBezTo>
                  <a:cubicBezTo>
                    <a:pt x="0" y="2570018"/>
                    <a:pt x="1254220" y="1155747"/>
                    <a:pt x="2891499" y="905576"/>
                  </a:cubicBezTo>
                  <a:lnTo>
                    <a:pt x="2892068" y="905504"/>
                  </a:lnTo>
                  <a:close/>
                </a:path>
              </a:pathLst>
            </a:cu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1F25C2BB-A870-CF9A-6D5C-6B8E3817F03D}"/>
                </a:ext>
              </a:extLst>
            </p:cNvPr>
            <p:cNvSpPr/>
            <p:nvPr/>
          </p:nvSpPr>
          <p:spPr>
            <a:xfrm>
              <a:off x="-5083344" y="559468"/>
              <a:ext cx="5739063" cy="573906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26" name="橢圓 25">
            <a:extLst>
              <a:ext uri="{FF2B5EF4-FFF2-40B4-BE49-F238E27FC236}">
                <a16:creationId xmlns:a16="http://schemas.microsoft.com/office/drawing/2014/main" id="{4D7FC50F-4C99-A0B3-DFAB-893766E97324}"/>
              </a:ext>
            </a:extLst>
          </p:cNvPr>
          <p:cNvSpPr/>
          <p:nvPr/>
        </p:nvSpPr>
        <p:spPr>
          <a:xfrm>
            <a:off x="1868046" y="185058"/>
            <a:ext cx="900000" cy="90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7" name="橢圓 26">
            <a:extLst>
              <a:ext uri="{FF2B5EF4-FFF2-40B4-BE49-F238E27FC236}">
                <a16:creationId xmlns:a16="http://schemas.microsoft.com/office/drawing/2014/main" id="{2088B8C0-9710-7032-B8A1-7CB65168ECA8}"/>
              </a:ext>
            </a:extLst>
          </p:cNvPr>
          <p:cNvSpPr/>
          <p:nvPr/>
        </p:nvSpPr>
        <p:spPr>
          <a:xfrm>
            <a:off x="2323078" y="1281670"/>
            <a:ext cx="900000" cy="9000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橢圓 27">
            <a:extLst>
              <a:ext uri="{FF2B5EF4-FFF2-40B4-BE49-F238E27FC236}">
                <a16:creationId xmlns:a16="http://schemas.microsoft.com/office/drawing/2014/main" id="{85EFA076-E5D1-CEA9-84E5-269C24E135F4}"/>
              </a:ext>
            </a:extLst>
          </p:cNvPr>
          <p:cNvSpPr/>
          <p:nvPr/>
        </p:nvSpPr>
        <p:spPr>
          <a:xfrm>
            <a:off x="2556171" y="2459594"/>
            <a:ext cx="900000" cy="900000"/>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80F76340-C9A6-C90A-0CBA-4D556C806FE0}"/>
              </a:ext>
            </a:extLst>
          </p:cNvPr>
          <p:cNvSpPr/>
          <p:nvPr/>
        </p:nvSpPr>
        <p:spPr>
          <a:xfrm>
            <a:off x="1885643" y="5805266"/>
            <a:ext cx="900000" cy="900000"/>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F166A52-3C4A-4754-3C96-3DF69E655FAD}"/>
              </a:ext>
            </a:extLst>
          </p:cNvPr>
          <p:cNvPicPr>
            <a:picLocks noChangeAspect="1"/>
          </p:cNvPicPr>
          <p:nvPr/>
        </p:nvPicPr>
        <p:blipFill>
          <a:blip r:embed="rId9"/>
          <a:stretch>
            <a:fillRect/>
          </a:stretch>
        </p:blipFill>
        <p:spPr>
          <a:xfrm>
            <a:off x="2652843" y="3572723"/>
            <a:ext cx="926672" cy="926672"/>
          </a:xfrm>
          <a:prstGeom prst="rect">
            <a:avLst/>
          </a:prstGeom>
        </p:spPr>
      </p:pic>
      <p:pic>
        <p:nvPicPr>
          <p:cNvPr id="36" name="圖片 35">
            <a:extLst>
              <a:ext uri="{FF2B5EF4-FFF2-40B4-BE49-F238E27FC236}">
                <a16:creationId xmlns:a16="http://schemas.microsoft.com/office/drawing/2014/main" id="{7CC7B657-43E3-4F37-37AC-EE7326829DD9}"/>
              </a:ext>
            </a:extLst>
          </p:cNvPr>
          <p:cNvPicPr>
            <a:picLocks noChangeAspect="1"/>
          </p:cNvPicPr>
          <p:nvPr/>
        </p:nvPicPr>
        <p:blipFill>
          <a:blip r:embed="rId10"/>
          <a:stretch>
            <a:fillRect/>
          </a:stretch>
        </p:blipFill>
        <p:spPr>
          <a:xfrm>
            <a:off x="2386396" y="4707764"/>
            <a:ext cx="926672" cy="926672"/>
          </a:xfrm>
          <a:prstGeom prst="rect">
            <a:avLst/>
          </a:prstGeom>
        </p:spPr>
      </p:pic>
      <p:sp>
        <p:nvSpPr>
          <p:cNvPr id="8" name="文字方塊 7">
            <a:extLst>
              <a:ext uri="{FF2B5EF4-FFF2-40B4-BE49-F238E27FC236}">
                <a16:creationId xmlns:a16="http://schemas.microsoft.com/office/drawing/2014/main" id="{F8BF770F-28F5-0C7A-BEE0-2C8CACD1C18D}"/>
              </a:ext>
            </a:extLst>
          </p:cNvPr>
          <p:cNvSpPr txBox="1"/>
          <p:nvPr/>
        </p:nvSpPr>
        <p:spPr>
          <a:xfrm>
            <a:off x="6229566" y="635058"/>
            <a:ext cx="3183228" cy="646331"/>
          </a:xfrm>
          <a:prstGeom prst="rect">
            <a:avLst/>
          </a:prstGeom>
          <a:noFill/>
        </p:spPr>
        <p:txBody>
          <a:bodyPr wrap="square">
            <a:spAutoFit/>
          </a:bodyPr>
          <a:lstStyle/>
          <a:p>
            <a:pPr marL="0" marR="0" lvl="0" indent="0" algn="l" rtl="0">
              <a:spcBef>
                <a:spcPts val="0"/>
              </a:spcBef>
              <a:spcAft>
                <a:spcPts val="0"/>
              </a:spcAft>
              <a:buNone/>
            </a:pPr>
            <a:r>
              <a:rPr lang="en-US" altLang="zh-TW" sz="3600" b="1" i="0" u="none" strike="noStrike" cap="none" dirty="0">
                <a:solidFill>
                  <a:srgbClr val="4ADE80"/>
                </a:solidFill>
                <a:latin typeface="微軟正黑體" panose="020B0604030504040204" pitchFamily="34" charset="-120"/>
                <a:ea typeface="微軟正黑體" panose="020B0604030504040204" pitchFamily="34" charset="-120"/>
                <a:cs typeface="Inter"/>
                <a:sym typeface="Inter"/>
              </a:rPr>
              <a:t>Memory Flip</a:t>
            </a:r>
            <a:endParaRPr lang="en-US" altLang="zh-TW" sz="3600" dirty="0">
              <a:solidFill>
                <a:srgbClr val="4ADE80"/>
              </a:solidFill>
              <a:latin typeface="微軟正黑體" panose="020B0604030504040204" pitchFamily="34" charset="-120"/>
              <a:ea typeface="微軟正黑體" panose="020B0604030504040204" pitchFamily="34" charset="-120"/>
            </a:endParaRPr>
          </a:p>
        </p:txBody>
      </p:sp>
      <p:pic>
        <p:nvPicPr>
          <p:cNvPr id="11" name="20251216-0822-00.1760243">
            <a:hlinkClick r:id="" action="ppaction://media"/>
            <a:extLst>
              <a:ext uri="{FF2B5EF4-FFF2-40B4-BE49-F238E27FC236}">
                <a16:creationId xmlns:a16="http://schemas.microsoft.com/office/drawing/2014/main" id="{081A7580-9519-93C1-4587-582CBA2235C9}"/>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l="5307" t="11730" r="5482" b="4385"/>
          <a:stretch/>
        </p:blipFill>
        <p:spPr>
          <a:xfrm>
            <a:off x="5773438" y="1538948"/>
            <a:ext cx="4095484" cy="4458793"/>
          </a:xfrm>
          <a:prstGeom prst="rect">
            <a:avLst/>
          </a:prstGeom>
        </p:spPr>
      </p:pic>
    </p:spTree>
    <p:extLst>
      <p:ext uri="{BB962C8B-B14F-4D97-AF65-F5344CB8AC3E}">
        <p14:creationId xmlns:p14="http://schemas.microsoft.com/office/powerpoint/2010/main" val="259173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7F24792D-611E-D080-CD48-1D9CC70E1FB3}"/>
              </a:ext>
            </a:extLst>
          </p:cNvPr>
          <p:cNvSpPr/>
          <p:nvPr/>
        </p:nvSpPr>
        <p:spPr>
          <a:xfrm>
            <a:off x="-7567863" y="-1913021"/>
            <a:ext cx="10684042" cy="10684042"/>
          </a:xfrm>
          <a:prstGeom prst="ellipse">
            <a:avLst/>
          </a:prstGeom>
          <a:solidFill>
            <a:schemeClr val="tx1">
              <a:lumMod val="95000"/>
              <a:lumOff val="5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55" name="群組 54">
            <a:extLst>
              <a:ext uri="{FF2B5EF4-FFF2-40B4-BE49-F238E27FC236}">
                <a16:creationId xmlns:a16="http://schemas.microsoft.com/office/drawing/2014/main" id="{895CF40B-CF41-3E4E-6F81-DB0A0FDB5017}"/>
              </a:ext>
            </a:extLst>
          </p:cNvPr>
          <p:cNvGrpSpPr/>
          <p:nvPr/>
        </p:nvGrpSpPr>
        <p:grpSpPr>
          <a:xfrm rot="5160000">
            <a:off x="-5073090" y="-597856"/>
            <a:ext cx="6821906" cy="7688180"/>
            <a:chOff x="-5636796" y="-848228"/>
            <a:chExt cx="6821906" cy="7688180"/>
          </a:xfrm>
        </p:grpSpPr>
        <p:sp>
          <p:nvSpPr>
            <p:cNvPr id="9" name="手繪多邊形: 圖案 8">
              <a:extLst>
                <a:ext uri="{FF2B5EF4-FFF2-40B4-BE49-F238E27FC236}">
                  <a16:creationId xmlns:a16="http://schemas.microsoft.com/office/drawing/2014/main" id="{88FDAC37-D615-B5AC-F09B-09A67037C775}"/>
                </a:ext>
              </a:extLst>
            </p:cNvPr>
            <p:cNvSpPr/>
            <p:nvPr/>
          </p:nvSpPr>
          <p:spPr>
            <a:xfrm>
              <a:off x="-5636796" y="-848228"/>
              <a:ext cx="6821906" cy="7688180"/>
            </a:xfrm>
            <a:custGeom>
              <a:avLst/>
              <a:gdLst>
                <a:gd name="connsiteX0" fmla="*/ 3410952 w 6821906"/>
                <a:gd name="connsiteY0" fmla="*/ 0 h 7688180"/>
                <a:gd name="connsiteX1" fmla="*/ 3929835 w 6821906"/>
                <a:gd name="connsiteY1" fmla="*/ 905503 h 7688180"/>
                <a:gd name="connsiteX2" fmla="*/ 3930407 w 6821906"/>
                <a:gd name="connsiteY2" fmla="*/ 905576 h 7688180"/>
                <a:gd name="connsiteX3" fmla="*/ 6821906 w 6821906"/>
                <a:gd name="connsiteY3" fmla="*/ 4277227 h 7688180"/>
                <a:gd name="connsiteX4" fmla="*/ 3410953 w 6821906"/>
                <a:gd name="connsiteY4" fmla="*/ 7688180 h 7688180"/>
                <a:gd name="connsiteX5" fmla="*/ 0 w 6821906"/>
                <a:gd name="connsiteY5" fmla="*/ 4277227 h 7688180"/>
                <a:gd name="connsiteX6" fmla="*/ 2891499 w 6821906"/>
                <a:gd name="connsiteY6" fmla="*/ 905576 h 7688180"/>
                <a:gd name="connsiteX7" fmla="*/ 2892068 w 6821906"/>
                <a:gd name="connsiteY7" fmla="*/ 905504 h 76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1906" h="7688180">
                  <a:moveTo>
                    <a:pt x="3410952" y="0"/>
                  </a:moveTo>
                  <a:lnTo>
                    <a:pt x="3929835" y="905503"/>
                  </a:lnTo>
                  <a:lnTo>
                    <a:pt x="3930407" y="905576"/>
                  </a:lnTo>
                  <a:cubicBezTo>
                    <a:pt x="5567686" y="1155747"/>
                    <a:pt x="6821906" y="2570018"/>
                    <a:pt x="6821906" y="4277227"/>
                  </a:cubicBezTo>
                  <a:cubicBezTo>
                    <a:pt x="6821906" y="6161044"/>
                    <a:pt x="5294770" y="7688180"/>
                    <a:pt x="3410953" y="7688180"/>
                  </a:cubicBezTo>
                  <a:cubicBezTo>
                    <a:pt x="1527136" y="7688180"/>
                    <a:pt x="0" y="6161044"/>
                    <a:pt x="0" y="4277227"/>
                  </a:cubicBezTo>
                  <a:cubicBezTo>
                    <a:pt x="0" y="2570018"/>
                    <a:pt x="1254220" y="1155747"/>
                    <a:pt x="2891499" y="905576"/>
                  </a:cubicBezTo>
                  <a:lnTo>
                    <a:pt x="2892068" y="905504"/>
                  </a:lnTo>
                  <a:close/>
                </a:path>
              </a:pathLst>
            </a:cu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1F25C2BB-A870-CF9A-6D5C-6B8E3817F03D}"/>
                </a:ext>
              </a:extLst>
            </p:cNvPr>
            <p:cNvSpPr/>
            <p:nvPr/>
          </p:nvSpPr>
          <p:spPr>
            <a:xfrm>
              <a:off x="-5083344" y="559468"/>
              <a:ext cx="5739063" cy="573906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26" name="橢圓 25">
            <a:extLst>
              <a:ext uri="{FF2B5EF4-FFF2-40B4-BE49-F238E27FC236}">
                <a16:creationId xmlns:a16="http://schemas.microsoft.com/office/drawing/2014/main" id="{4D7FC50F-4C99-A0B3-DFAB-893766E97324}"/>
              </a:ext>
            </a:extLst>
          </p:cNvPr>
          <p:cNvSpPr/>
          <p:nvPr/>
        </p:nvSpPr>
        <p:spPr>
          <a:xfrm>
            <a:off x="1868046" y="185058"/>
            <a:ext cx="900000" cy="90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7" name="橢圓 26">
            <a:extLst>
              <a:ext uri="{FF2B5EF4-FFF2-40B4-BE49-F238E27FC236}">
                <a16:creationId xmlns:a16="http://schemas.microsoft.com/office/drawing/2014/main" id="{2088B8C0-9710-7032-B8A1-7CB65168ECA8}"/>
              </a:ext>
            </a:extLst>
          </p:cNvPr>
          <p:cNvSpPr/>
          <p:nvPr/>
        </p:nvSpPr>
        <p:spPr>
          <a:xfrm>
            <a:off x="2323078" y="1281670"/>
            <a:ext cx="900000" cy="9000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橢圓 27">
            <a:extLst>
              <a:ext uri="{FF2B5EF4-FFF2-40B4-BE49-F238E27FC236}">
                <a16:creationId xmlns:a16="http://schemas.microsoft.com/office/drawing/2014/main" id="{85EFA076-E5D1-CEA9-84E5-269C24E135F4}"/>
              </a:ext>
            </a:extLst>
          </p:cNvPr>
          <p:cNvSpPr/>
          <p:nvPr/>
        </p:nvSpPr>
        <p:spPr>
          <a:xfrm>
            <a:off x="2556171" y="2459594"/>
            <a:ext cx="900000" cy="900000"/>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80F76340-C9A6-C90A-0CBA-4D556C806FE0}"/>
              </a:ext>
            </a:extLst>
          </p:cNvPr>
          <p:cNvSpPr/>
          <p:nvPr/>
        </p:nvSpPr>
        <p:spPr>
          <a:xfrm>
            <a:off x="1885643" y="5805266"/>
            <a:ext cx="900000" cy="900000"/>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F166A52-3C4A-4754-3C96-3DF69E655FAD}"/>
              </a:ext>
            </a:extLst>
          </p:cNvPr>
          <p:cNvPicPr>
            <a:picLocks noChangeAspect="1"/>
          </p:cNvPicPr>
          <p:nvPr/>
        </p:nvPicPr>
        <p:blipFill>
          <a:blip r:embed="rId9"/>
          <a:stretch>
            <a:fillRect/>
          </a:stretch>
        </p:blipFill>
        <p:spPr>
          <a:xfrm>
            <a:off x="2652843" y="3572723"/>
            <a:ext cx="926672" cy="926672"/>
          </a:xfrm>
          <a:prstGeom prst="rect">
            <a:avLst/>
          </a:prstGeom>
        </p:spPr>
      </p:pic>
      <p:pic>
        <p:nvPicPr>
          <p:cNvPr id="36" name="圖片 35">
            <a:extLst>
              <a:ext uri="{FF2B5EF4-FFF2-40B4-BE49-F238E27FC236}">
                <a16:creationId xmlns:a16="http://schemas.microsoft.com/office/drawing/2014/main" id="{7CC7B657-43E3-4F37-37AC-EE7326829DD9}"/>
              </a:ext>
            </a:extLst>
          </p:cNvPr>
          <p:cNvPicPr>
            <a:picLocks noChangeAspect="1"/>
          </p:cNvPicPr>
          <p:nvPr/>
        </p:nvPicPr>
        <p:blipFill>
          <a:blip r:embed="rId10"/>
          <a:stretch>
            <a:fillRect/>
          </a:stretch>
        </p:blipFill>
        <p:spPr>
          <a:xfrm>
            <a:off x="2386396" y="4707764"/>
            <a:ext cx="926672" cy="926672"/>
          </a:xfrm>
          <a:prstGeom prst="rect">
            <a:avLst/>
          </a:prstGeom>
        </p:spPr>
      </p:pic>
      <p:sp>
        <p:nvSpPr>
          <p:cNvPr id="12" name="文字方塊 11">
            <a:extLst>
              <a:ext uri="{FF2B5EF4-FFF2-40B4-BE49-F238E27FC236}">
                <a16:creationId xmlns:a16="http://schemas.microsoft.com/office/drawing/2014/main" id="{E2586A70-0A6E-0942-AC54-C53BBC531177}"/>
              </a:ext>
            </a:extLst>
          </p:cNvPr>
          <p:cNvSpPr txBox="1"/>
          <p:nvPr/>
        </p:nvSpPr>
        <p:spPr>
          <a:xfrm>
            <a:off x="6042783" y="731115"/>
            <a:ext cx="3298434" cy="707886"/>
          </a:xfrm>
          <a:prstGeom prst="rect">
            <a:avLst/>
          </a:prstGeom>
          <a:noFill/>
        </p:spPr>
        <p:txBody>
          <a:bodyPr wrap="square">
            <a:spAutoFit/>
          </a:bodyPr>
          <a:lstStyle/>
          <a:p>
            <a:pPr marL="0" marR="0" lvl="0" indent="0" algn="l" rtl="0">
              <a:spcBef>
                <a:spcPts val="0"/>
              </a:spcBef>
              <a:spcAft>
                <a:spcPts val="0"/>
              </a:spcAft>
              <a:buNone/>
            </a:pPr>
            <a:r>
              <a:rPr lang="en-US" altLang="zh-TW" sz="4000" b="1" dirty="0">
                <a:solidFill>
                  <a:srgbClr val="4ADE80"/>
                </a:solidFill>
                <a:latin typeface="微軟正黑體" panose="020B0604030504040204" pitchFamily="34" charset="-120"/>
                <a:ea typeface="微軟正黑體" panose="020B0604030504040204" pitchFamily="34" charset="-120"/>
                <a:cs typeface="Inter"/>
                <a:sym typeface="Inter"/>
              </a:rPr>
              <a:t>N</a:t>
            </a:r>
            <a:r>
              <a:rPr lang="en-US" altLang="zh-TW" sz="4000" b="1" i="0" u="none" strike="noStrike" cap="none" dirty="0">
                <a:solidFill>
                  <a:srgbClr val="4ADE80"/>
                </a:solidFill>
                <a:latin typeface="微軟正黑體" panose="020B0604030504040204" pitchFamily="34" charset="-120"/>
                <a:ea typeface="微軟正黑體" panose="020B0604030504040204" pitchFamily="34" charset="-120"/>
                <a:cs typeface="Inter"/>
                <a:sym typeface="Inter"/>
              </a:rPr>
              <a:t>eon Snake</a:t>
            </a:r>
            <a:endParaRPr lang="en-US" altLang="zh-TW" sz="4000" dirty="0">
              <a:solidFill>
                <a:srgbClr val="4ADE80"/>
              </a:solidFill>
              <a:latin typeface="微軟正黑體" panose="020B0604030504040204" pitchFamily="34" charset="-120"/>
              <a:ea typeface="微軟正黑體" panose="020B0604030504040204" pitchFamily="34" charset="-120"/>
            </a:endParaRPr>
          </a:p>
        </p:txBody>
      </p:sp>
      <p:pic>
        <p:nvPicPr>
          <p:cNvPr id="13" name="20251216-0827-00.1272102">
            <a:hlinkClick r:id="" action="ppaction://media"/>
            <a:extLst>
              <a:ext uri="{FF2B5EF4-FFF2-40B4-BE49-F238E27FC236}">
                <a16:creationId xmlns:a16="http://schemas.microsoft.com/office/drawing/2014/main" id="{E161C638-4516-FFF0-7988-22F28F2FC94D}"/>
              </a:ext>
            </a:extLst>
          </p:cNvPr>
          <p:cNvPicPr>
            <a:picLocks noChangeAspect="1"/>
          </p:cNvPicPr>
          <p:nvPr>
            <a:videoFile r:link="rId1"/>
            <p:extLst>
              <p:ext uri="{DAA4B4D4-6D71-4841-9C94-3DE7FCFB9230}">
                <p14:media xmlns:p14="http://schemas.microsoft.com/office/powerpoint/2010/main" r:embed="rId2">
                  <p14:trim end="3833.3"/>
                </p14:media>
              </p:ext>
            </p:extLst>
          </p:nvPr>
        </p:nvPicPr>
        <p:blipFill>
          <a:blip r:embed="rId11"/>
          <a:stretch>
            <a:fillRect/>
          </a:stretch>
        </p:blipFill>
        <p:spPr>
          <a:xfrm>
            <a:off x="6042783" y="1847043"/>
            <a:ext cx="3195053" cy="4378031"/>
          </a:xfrm>
          <a:prstGeom prst="rect">
            <a:avLst/>
          </a:prstGeom>
        </p:spPr>
      </p:pic>
    </p:spTree>
    <p:extLst>
      <p:ext uri="{BB962C8B-B14F-4D97-AF65-F5344CB8AC3E}">
        <p14:creationId xmlns:p14="http://schemas.microsoft.com/office/powerpoint/2010/main" val="3925671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7F24792D-611E-D080-CD48-1D9CC70E1FB3}"/>
              </a:ext>
            </a:extLst>
          </p:cNvPr>
          <p:cNvSpPr/>
          <p:nvPr/>
        </p:nvSpPr>
        <p:spPr>
          <a:xfrm>
            <a:off x="-7567863" y="-1913021"/>
            <a:ext cx="10684042" cy="10684042"/>
          </a:xfrm>
          <a:prstGeom prst="ellipse">
            <a:avLst/>
          </a:prstGeom>
          <a:solidFill>
            <a:schemeClr val="tx1">
              <a:lumMod val="95000"/>
              <a:lumOff val="5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55" name="群組 54">
            <a:extLst>
              <a:ext uri="{FF2B5EF4-FFF2-40B4-BE49-F238E27FC236}">
                <a16:creationId xmlns:a16="http://schemas.microsoft.com/office/drawing/2014/main" id="{895CF40B-CF41-3E4E-6F81-DB0A0FDB5017}"/>
              </a:ext>
            </a:extLst>
          </p:cNvPr>
          <p:cNvGrpSpPr/>
          <p:nvPr/>
        </p:nvGrpSpPr>
        <p:grpSpPr>
          <a:xfrm rot="6000000">
            <a:off x="-5073090" y="-597856"/>
            <a:ext cx="6821906" cy="7688180"/>
            <a:chOff x="-5636796" y="-848228"/>
            <a:chExt cx="6821906" cy="7688180"/>
          </a:xfrm>
        </p:grpSpPr>
        <p:sp>
          <p:nvSpPr>
            <p:cNvPr id="9" name="手繪多邊形: 圖案 8">
              <a:extLst>
                <a:ext uri="{FF2B5EF4-FFF2-40B4-BE49-F238E27FC236}">
                  <a16:creationId xmlns:a16="http://schemas.microsoft.com/office/drawing/2014/main" id="{88FDAC37-D615-B5AC-F09B-09A67037C775}"/>
                </a:ext>
              </a:extLst>
            </p:cNvPr>
            <p:cNvSpPr/>
            <p:nvPr/>
          </p:nvSpPr>
          <p:spPr>
            <a:xfrm>
              <a:off x="-5636796" y="-848228"/>
              <a:ext cx="6821906" cy="7688180"/>
            </a:xfrm>
            <a:custGeom>
              <a:avLst/>
              <a:gdLst>
                <a:gd name="connsiteX0" fmla="*/ 3410952 w 6821906"/>
                <a:gd name="connsiteY0" fmla="*/ 0 h 7688180"/>
                <a:gd name="connsiteX1" fmla="*/ 3929835 w 6821906"/>
                <a:gd name="connsiteY1" fmla="*/ 905503 h 7688180"/>
                <a:gd name="connsiteX2" fmla="*/ 3930407 w 6821906"/>
                <a:gd name="connsiteY2" fmla="*/ 905576 h 7688180"/>
                <a:gd name="connsiteX3" fmla="*/ 6821906 w 6821906"/>
                <a:gd name="connsiteY3" fmla="*/ 4277227 h 7688180"/>
                <a:gd name="connsiteX4" fmla="*/ 3410953 w 6821906"/>
                <a:gd name="connsiteY4" fmla="*/ 7688180 h 7688180"/>
                <a:gd name="connsiteX5" fmla="*/ 0 w 6821906"/>
                <a:gd name="connsiteY5" fmla="*/ 4277227 h 7688180"/>
                <a:gd name="connsiteX6" fmla="*/ 2891499 w 6821906"/>
                <a:gd name="connsiteY6" fmla="*/ 905576 h 7688180"/>
                <a:gd name="connsiteX7" fmla="*/ 2892068 w 6821906"/>
                <a:gd name="connsiteY7" fmla="*/ 905504 h 76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1906" h="7688180">
                  <a:moveTo>
                    <a:pt x="3410952" y="0"/>
                  </a:moveTo>
                  <a:lnTo>
                    <a:pt x="3929835" y="905503"/>
                  </a:lnTo>
                  <a:lnTo>
                    <a:pt x="3930407" y="905576"/>
                  </a:lnTo>
                  <a:cubicBezTo>
                    <a:pt x="5567686" y="1155747"/>
                    <a:pt x="6821906" y="2570018"/>
                    <a:pt x="6821906" y="4277227"/>
                  </a:cubicBezTo>
                  <a:cubicBezTo>
                    <a:pt x="6821906" y="6161044"/>
                    <a:pt x="5294770" y="7688180"/>
                    <a:pt x="3410953" y="7688180"/>
                  </a:cubicBezTo>
                  <a:cubicBezTo>
                    <a:pt x="1527136" y="7688180"/>
                    <a:pt x="0" y="6161044"/>
                    <a:pt x="0" y="4277227"/>
                  </a:cubicBezTo>
                  <a:cubicBezTo>
                    <a:pt x="0" y="2570018"/>
                    <a:pt x="1254220" y="1155747"/>
                    <a:pt x="2891499" y="905576"/>
                  </a:cubicBezTo>
                  <a:lnTo>
                    <a:pt x="2892068" y="905504"/>
                  </a:lnTo>
                  <a:close/>
                </a:path>
              </a:pathLst>
            </a:cu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1F25C2BB-A870-CF9A-6D5C-6B8E3817F03D}"/>
                </a:ext>
              </a:extLst>
            </p:cNvPr>
            <p:cNvSpPr/>
            <p:nvPr/>
          </p:nvSpPr>
          <p:spPr>
            <a:xfrm>
              <a:off x="-5083344" y="559468"/>
              <a:ext cx="5739063" cy="573906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26" name="橢圓 25">
            <a:extLst>
              <a:ext uri="{FF2B5EF4-FFF2-40B4-BE49-F238E27FC236}">
                <a16:creationId xmlns:a16="http://schemas.microsoft.com/office/drawing/2014/main" id="{4D7FC50F-4C99-A0B3-DFAB-893766E97324}"/>
              </a:ext>
            </a:extLst>
          </p:cNvPr>
          <p:cNvSpPr/>
          <p:nvPr/>
        </p:nvSpPr>
        <p:spPr>
          <a:xfrm>
            <a:off x="1868046" y="185058"/>
            <a:ext cx="900000" cy="90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7" name="橢圓 26">
            <a:extLst>
              <a:ext uri="{FF2B5EF4-FFF2-40B4-BE49-F238E27FC236}">
                <a16:creationId xmlns:a16="http://schemas.microsoft.com/office/drawing/2014/main" id="{2088B8C0-9710-7032-B8A1-7CB65168ECA8}"/>
              </a:ext>
            </a:extLst>
          </p:cNvPr>
          <p:cNvSpPr/>
          <p:nvPr/>
        </p:nvSpPr>
        <p:spPr>
          <a:xfrm>
            <a:off x="2323078" y="1281670"/>
            <a:ext cx="900000" cy="9000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橢圓 27">
            <a:extLst>
              <a:ext uri="{FF2B5EF4-FFF2-40B4-BE49-F238E27FC236}">
                <a16:creationId xmlns:a16="http://schemas.microsoft.com/office/drawing/2014/main" id="{85EFA076-E5D1-CEA9-84E5-269C24E135F4}"/>
              </a:ext>
            </a:extLst>
          </p:cNvPr>
          <p:cNvSpPr/>
          <p:nvPr/>
        </p:nvSpPr>
        <p:spPr>
          <a:xfrm>
            <a:off x="2556171" y="2459594"/>
            <a:ext cx="900000" cy="900000"/>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80F76340-C9A6-C90A-0CBA-4D556C806FE0}"/>
              </a:ext>
            </a:extLst>
          </p:cNvPr>
          <p:cNvSpPr/>
          <p:nvPr/>
        </p:nvSpPr>
        <p:spPr>
          <a:xfrm>
            <a:off x="1885643" y="5805266"/>
            <a:ext cx="900000" cy="900000"/>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F166A52-3C4A-4754-3C96-3DF69E655FAD}"/>
              </a:ext>
            </a:extLst>
          </p:cNvPr>
          <p:cNvPicPr>
            <a:picLocks noChangeAspect="1"/>
          </p:cNvPicPr>
          <p:nvPr/>
        </p:nvPicPr>
        <p:blipFill>
          <a:blip r:embed="rId9"/>
          <a:stretch>
            <a:fillRect/>
          </a:stretch>
        </p:blipFill>
        <p:spPr>
          <a:xfrm>
            <a:off x="2652843" y="3572723"/>
            <a:ext cx="926672" cy="926672"/>
          </a:xfrm>
          <a:prstGeom prst="rect">
            <a:avLst/>
          </a:prstGeom>
        </p:spPr>
      </p:pic>
      <p:pic>
        <p:nvPicPr>
          <p:cNvPr id="36" name="圖片 35">
            <a:extLst>
              <a:ext uri="{FF2B5EF4-FFF2-40B4-BE49-F238E27FC236}">
                <a16:creationId xmlns:a16="http://schemas.microsoft.com/office/drawing/2014/main" id="{7CC7B657-43E3-4F37-37AC-EE7326829DD9}"/>
              </a:ext>
            </a:extLst>
          </p:cNvPr>
          <p:cNvPicPr>
            <a:picLocks noChangeAspect="1"/>
          </p:cNvPicPr>
          <p:nvPr/>
        </p:nvPicPr>
        <p:blipFill>
          <a:blip r:embed="rId10"/>
          <a:stretch>
            <a:fillRect/>
          </a:stretch>
        </p:blipFill>
        <p:spPr>
          <a:xfrm>
            <a:off x="2386396" y="4707764"/>
            <a:ext cx="926672" cy="926672"/>
          </a:xfrm>
          <a:prstGeom prst="rect">
            <a:avLst/>
          </a:prstGeom>
        </p:spPr>
      </p:pic>
      <p:sp>
        <p:nvSpPr>
          <p:cNvPr id="6" name="文字方塊 5">
            <a:extLst>
              <a:ext uri="{FF2B5EF4-FFF2-40B4-BE49-F238E27FC236}">
                <a16:creationId xmlns:a16="http://schemas.microsoft.com/office/drawing/2014/main" id="{23895631-CB9B-503E-436E-CB4358668EF9}"/>
              </a:ext>
            </a:extLst>
          </p:cNvPr>
          <p:cNvSpPr txBox="1"/>
          <p:nvPr/>
        </p:nvSpPr>
        <p:spPr>
          <a:xfrm>
            <a:off x="6814442" y="927727"/>
            <a:ext cx="2417144" cy="707886"/>
          </a:xfrm>
          <a:prstGeom prst="rect">
            <a:avLst/>
          </a:prstGeom>
          <a:noFill/>
        </p:spPr>
        <p:txBody>
          <a:bodyPr wrap="square">
            <a:spAutoFit/>
          </a:bodyPr>
          <a:lstStyle/>
          <a:p>
            <a:pPr marL="0" marR="0" lvl="0" indent="0" algn="l" rtl="0">
              <a:spcBef>
                <a:spcPts val="0"/>
              </a:spcBef>
              <a:spcAft>
                <a:spcPts val="0"/>
              </a:spcAft>
              <a:buNone/>
            </a:pPr>
            <a:r>
              <a:rPr lang="en-US" altLang="zh-TW" sz="4000" b="1" i="0" u="none" strike="noStrike" cap="none" dirty="0">
                <a:solidFill>
                  <a:srgbClr val="4ADE80"/>
                </a:solidFill>
                <a:latin typeface="微軟正黑體" panose="020B0604030504040204" pitchFamily="34" charset="-120"/>
                <a:ea typeface="微軟正黑體" panose="020B0604030504040204" pitchFamily="34" charset="-120"/>
                <a:cs typeface="Inter"/>
                <a:sym typeface="Inter"/>
              </a:rPr>
              <a:t>Dino run</a:t>
            </a:r>
            <a:endParaRPr lang="en-US" altLang="zh-TW" sz="4000" dirty="0">
              <a:solidFill>
                <a:srgbClr val="4ADE80"/>
              </a:solidFill>
              <a:latin typeface="微軟正黑體" panose="020B0604030504040204" pitchFamily="34" charset="-120"/>
              <a:ea typeface="微軟正黑體" panose="020B0604030504040204" pitchFamily="34" charset="-120"/>
            </a:endParaRPr>
          </a:p>
        </p:txBody>
      </p:sp>
      <p:pic>
        <p:nvPicPr>
          <p:cNvPr id="7" name="20251216-0836-42.5752967">
            <a:hlinkClick r:id="" action="ppaction://media"/>
            <a:extLst>
              <a:ext uri="{FF2B5EF4-FFF2-40B4-BE49-F238E27FC236}">
                <a16:creationId xmlns:a16="http://schemas.microsoft.com/office/drawing/2014/main" id="{8E2E1C61-CCA3-39F9-663B-CED57456152F}"/>
              </a:ext>
            </a:extLst>
          </p:cNvPr>
          <p:cNvPicPr>
            <a:picLocks noChangeAspect="1"/>
          </p:cNvPicPr>
          <p:nvPr>
            <a:videoFile r:link="rId1"/>
            <p:extLst>
              <p:ext uri="{DAA4B4D4-6D71-4841-9C94-3DE7FCFB9230}">
                <p14:media xmlns:p14="http://schemas.microsoft.com/office/powerpoint/2010/main" r:embed="rId2">
                  <p14:trim st="6000" end="785"/>
                </p14:media>
              </p:ext>
            </p:extLst>
          </p:nvPr>
        </p:nvPicPr>
        <p:blipFill>
          <a:blip r:embed="rId11"/>
          <a:srcRect l="12823" t="7221" r="15266" b="5008"/>
          <a:stretch/>
        </p:blipFill>
        <p:spPr>
          <a:xfrm>
            <a:off x="5562382" y="2181670"/>
            <a:ext cx="4921264" cy="3931187"/>
          </a:xfrm>
          <a:prstGeom prst="rect">
            <a:avLst/>
          </a:prstGeom>
        </p:spPr>
      </p:pic>
    </p:spTree>
    <p:extLst>
      <p:ext uri="{BB962C8B-B14F-4D97-AF65-F5344CB8AC3E}">
        <p14:creationId xmlns:p14="http://schemas.microsoft.com/office/powerpoint/2010/main" val="230635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橢圓 3">
            <a:extLst>
              <a:ext uri="{FF2B5EF4-FFF2-40B4-BE49-F238E27FC236}">
                <a16:creationId xmlns:a16="http://schemas.microsoft.com/office/drawing/2014/main" id="{7F24792D-611E-D080-CD48-1D9CC70E1FB3}"/>
              </a:ext>
            </a:extLst>
          </p:cNvPr>
          <p:cNvSpPr/>
          <p:nvPr/>
        </p:nvSpPr>
        <p:spPr>
          <a:xfrm>
            <a:off x="-7567863" y="-1913021"/>
            <a:ext cx="10684042" cy="10684042"/>
          </a:xfrm>
          <a:prstGeom prst="ellipse">
            <a:avLst/>
          </a:prstGeom>
          <a:solidFill>
            <a:schemeClr val="tx1">
              <a:lumMod val="95000"/>
              <a:lumOff val="5000"/>
              <a:alpha val="5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55" name="群組 54">
            <a:extLst>
              <a:ext uri="{FF2B5EF4-FFF2-40B4-BE49-F238E27FC236}">
                <a16:creationId xmlns:a16="http://schemas.microsoft.com/office/drawing/2014/main" id="{895CF40B-CF41-3E4E-6F81-DB0A0FDB5017}"/>
              </a:ext>
            </a:extLst>
          </p:cNvPr>
          <p:cNvGrpSpPr/>
          <p:nvPr/>
        </p:nvGrpSpPr>
        <p:grpSpPr>
          <a:xfrm rot="6840000">
            <a:off x="-5073090" y="-597856"/>
            <a:ext cx="6821906" cy="7688180"/>
            <a:chOff x="-5636796" y="-848228"/>
            <a:chExt cx="6821906" cy="7688180"/>
          </a:xfrm>
        </p:grpSpPr>
        <p:sp>
          <p:nvSpPr>
            <p:cNvPr id="9" name="手繪多邊形: 圖案 8">
              <a:extLst>
                <a:ext uri="{FF2B5EF4-FFF2-40B4-BE49-F238E27FC236}">
                  <a16:creationId xmlns:a16="http://schemas.microsoft.com/office/drawing/2014/main" id="{88FDAC37-D615-B5AC-F09B-09A67037C775}"/>
                </a:ext>
              </a:extLst>
            </p:cNvPr>
            <p:cNvSpPr/>
            <p:nvPr/>
          </p:nvSpPr>
          <p:spPr>
            <a:xfrm>
              <a:off x="-5636796" y="-848228"/>
              <a:ext cx="6821906" cy="7688180"/>
            </a:xfrm>
            <a:custGeom>
              <a:avLst/>
              <a:gdLst>
                <a:gd name="connsiteX0" fmla="*/ 3410952 w 6821906"/>
                <a:gd name="connsiteY0" fmla="*/ 0 h 7688180"/>
                <a:gd name="connsiteX1" fmla="*/ 3929835 w 6821906"/>
                <a:gd name="connsiteY1" fmla="*/ 905503 h 7688180"/>
                <a:gd name="connsiteX2" fmla="*/ 3930407 w 6821906"/>
                <a:gd name="connsiteY2" fmla="*/ 905576 h 7688180"/>
                <a:gd name="connsiteX3" fmla="*/ 6821906 w 6821906"/>
                <a:gd name="connsiteY3" fmla="*/ 4277227 h 7688180"/>
                <a:gd name="connsiteX4" fmla="*/ 3410953 w 6821906"/>
                <a:gd name="connsiteY4" fmla="*/ 7688180 h 7688180"/>
                <a:gd name="connsiteX5" fmla="*/ 0 w 6821906"/>
                <a:gd name="connsiteY5" fmla="*/ 4277227 h 7688180"/>
                <a:gd name="connsiteX6" fmla="*/ 2891499 w 6821906"/>
                <a:gd name="connsiteY6" fmla="*/ 905576 h 7688180"/>
                <a:gd name="connsiteX7" fmla="*/ 2892068 w 6821906"/>
                <a:gd name="connsiteY7" fmla="*/ 905504 h 768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21906" h="7688180">
                  <a:moveTo>
                    <a:pt x="3410952" y="0"/>
                  </a:moveTo>
                  <a:lnTo>
                    <a:pt x="3929835" y="905503"/>
                  </a:lnTo>
                  <a:lnTo>
                    <a:pt x="3930407" y="905576"/>
                  </a:lnTo>
                  <a:cubicBezTo>
                    <a:pt x="5567686" y="1155747"/>
                    <a:pt x="6821906" y="2570018"/>
                    <a:pt x="6821906" y="4277227"/>
                  </a:cubicBezTo>
                  <a:cubicBezTo>
                    <a:pt x="6821906" y="6161044"/>
                    <a:pt x="5294770" y="7688180"/>
                    <a:pt x="3410953" y="7688180"/>
                  </a:cubicBezTo>
                  <a:cubicBezTo>
                    <a:pt x="1527136" y="7688180"/>
                    <a:pt x="0" y="6161044"/>
                    <a:pt x="0" y="4277227"/>
                  </a:cubicBezTo>
                  <a:cubicBezTo>
                    <a:pt x="0" y="2570018"/>
                    <a:pt x="1254220" y="1155747"/>
                    <a:pt x="2891499" y="905576"/>
                  </a:cubicBezTo>
                  <a:lnTo>
                    <a:pt x="2892068" y="905504"/>
                  </a:lnTo>
                  <a:close/>
                </a:path>
              </a:pathLst>
            </a:custGeom>
            <a:solidFill>
              <a:schemeClr val="bg1">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0" name="橢圓 9">
              <a:extLst>
                <a:ext uri="{FF2B5EF4-FFF2-40B4-BE49-F238E27FC236}">
                  <a16:creationId xmlns:a16="http://schemas.microsoft.com/office/drawing/2014/main" id="{1F25C2BB-A870-CF9A-6D5C-6B8E3817F03D}"/>
                </a:ext>
              </a:extLst>
            </p:cNvPr>
            <p:cNvSpPr/>
            <p:nvPr/>
          </p:nvSpPr>
          <p:spPr>
            <a:xfrm>
              <a:off x="-5083344" y="559468"/>
              <a:ext cx="5739063" cy="5739063"/>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grpSp>
      <p:sp>
        <p:nvSpPr>
          <p:cNvPr id="26" name="橢圓 25">
            <a:extLst>
              <a:ext uri="{FF2B5EF4-FFF2-40B4-BE49-F238E27FC236}">
                <a16:creationId xmlns:a16="http://schemas.microsoft.com/office/drawing/2014/main" id="{4D7FC50F-4C99-A0B3-DFAB-893766E97324}"/>
              </a:ext>
            </a:extLst>
          </p:cNvPr>
          <p:cNvSpPr/>
          <p:nvPr/>
        </p:nvSpPr>
        <p:spPr>
          <a:xfrm>
            <a:off x="1868046" y="185058"/>
            <a:ext cx="900000" cy="900000"/>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27" name="橢圓 26">
            <a:extLst>
              <a:ext uri="{FF2B5EF4-FFF2-40B4-BE49-F238E27FC236}">
                <a16:creationId xmlns:a16="http://schemas.microsoft.com/office/drawing/2014/main" id="{2088B8C0-9710-7032-B8A1-7CB65168ECA8}"/>
              </a:ext>
            </a:extLst>
          </p:cNvPr>
          <p:cNvSpPr/>
          <p:nvPr/>
        </p:nvSpPr>
        <p:spPr>
          <a:xfrm>
            <a:off x="2323078" y="1281670"/>
            <a:ext cx="900000" cy="900000"/>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橢圓 27">
            <a:extLst>
              <a:ext uri="{FF2B5EF4-FFF2-40B4-BE49-F238E27FC236}">
                <a16:creationId xmlns:a16="http://schemas.microsoft.com/office/drawing/2014/main" id="{85EFA076-E5D1-CEA9-84E5-269C24E135F4}"/>
              </a:ext>
            </a:extLst>
          </p:cNvPr>
          <p:cNvSpPr/>
          <p:nvPr/>
        </p:nvSpPr>
        <p:spPr>
          <a:xfrm>
            <a:off x="2556171" y="2459594"/>
            <a:ext cx="900000" cy="900000"/>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9" name="橢圓 28">
            <a:extLst>
              <a:ext uri="{FF2B5EF4-FFF2-40B4-BE49-F238E27FC236}">
                <a16:creationId xmlns:a16="http://schemas.microsoft.com/office/drawing/2014/main" id="{80F76340-C9A6-C90A-0CBA-4D556C806FE0}"/>
              </a:ext>
            </a:extLst>
          </p:cNvPr>
          <p:cNvSpPr/>
          <p:nvPr/>
        </p:nvSpPr>
        <p:spPr>
          <a:xfrm>
            <a:off x="1885643" y="5805266"/>
            <a:ext cx="900000" cy="900000"/>
          </a:xfrm>
          <a:prstGeom prst="ellipse">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F166A52-3C4A-4754-3C96-3DF69E655FAD}"/>
              </a:ext>
            </a:extLst>
          </p:cNvPr>
          <p:cNvPicPr>
            <a:picLocks noChangeAspect="1"/>
          </p:cNvPicPr>
          <p:nvPr/>
        </p:nvPicPr>
        <p:blipFill>
          <a:blip r:embed="rId7"/>
          <a:stretch>
            <a:fillRect/>
          </a:stretch>
        </p:blipFill>
        <p:spPr>
          <a:xfrm>
            <a:off x="2652843" y="3572723"/>
            <a:ext cx="926672" cy="926672"/>
          </a:xfrm>
          <a:prstGeom prst="rect">
            <a:avLst/>
          </a:prstGeom>
        </p:spPr>
      </p:pic>
      <p:pic>
        <p:nvPicPr>
          <p:cNvPr id="36" name="圖片 35">
            <a:extLst>
              <a:ext uri="{FF2B5EF4-FFF2-40B4-BE49-F238E27FC236}">
                <a16:creationId xmlns:a16="http://schemas.microsoft.com/office/drawing/2014/main" id="{7CC7B657-43E3-4F37-37AC-EE7326829DD9}"/>
              </a:ext>
            </a:extLst>
          </p:cNvPr>
          <p:cNvPicPr>
            <a:picLocks noChangeAspect="1"/>
          </p:cNvPicPr>
          <p:nvPr/>
        </p:nvPicPr>
        <p:blipFill>
          <a:blip r:embed="rId8"/>
          <a:stretch>
            <a:fillRect/>
          </a:stretch>
        </p:blipFill>
        <p:spPr>
          <a:xfrm>
            <a:off x="2386396" y="4707764"/>
            <a:ext cx="926672" cy="926672"/>
          </a:xfrm>
          <a:prstGeom prst="rect">
            <a:avLst/>
          </a:prstGeom>
        </p:spPr>
      </p:pic>
      <p:sp>
        <p:nvSpPr>
          <p:cNvPr id="7" name="文字方塊 6">
            <a:extLst>
              <a:ext uri="{FF2B5EF4-FFF2-40B4-BE49-F238E27FC236}">
                <a16:creationId xmlns:a16="http://schemas.microsoft.com/office/drawing/2014/main" id="{5D841F86-2A03-349D-3597-C85CE0485A98}"/>
              </a:ext>
            </a:extLst>
          </p:cNvPr>
          <p:cNvSpPr txBox="1"/>
          <p:nvPr/>
        </p:nvSpPr>
        <p:spPr>
          <a:xfrm>
            <a:off x="6252919" y="731115"/>
            <a:ext cx="3316523" cy="707886"/>
          </a:xfrm>
          <a:prstGeom prst="rect">
            <a:avLst/>
          </a:prstGeom>
          <a:noFill/>
        </p:spPr>
        <p:txBody>
          <a:bodyPr wrap="square">
            <a:spAutoFit/>
          </a:bodyPr>
          <a:lstStyle/>
          <a:p>
            <a:pPr marL="0" marR="0" lvl="0" indent="0" algn="l" rtl="0">
              <a:spcBef>
                <a:spcPts val="0"/>
              </a:spcBef>
              <a:spcAft>
                <a:spcPts val="0"/>
              </a:spcAft>
              <a:buNone/>
            </a:pPr>
            <a:r>
              <a:rPr lang="en-US" altLang="zh-TW" sz="4000" b="1" dirty="0">
                <a:solidFill>
                  <a:srgbClr val="4ADE80"/>
                </a:solidFill>
                <a:latin typeface="微軟正黑體" panose="020B0604030504040204" pitchFamily="34" charset="-120"/>
                <a:ea typeface="微軟正黑體" panose="020B0604030504040204" pitchFamily="34" charset="-120"/>
                <a:cs typeface="Inter"/>
                <a:sym typeface="Inter"/>
              </a:rPr>
              <a:t>Ne</a:t>
            </a:r>
            <a:r>
              <a:rPr lang="en-US" altLang="zh-TW" sz="4000" b="1" i="0" u="none" strike="noStrike" cap="none" dirty="0">
                <a:solidFill>
                  <a:srgbClr val="4ADE80"/>
                </a:solidFill>
                <a:latin typeface="微軟正黑體" panose="020B0604030504040204" pitchFamily="34" charset="-120"/>
                <a:ea typeface="微軟正黑體" panose="020B0604030504040204" pitchFamily="34" charset="-120"/>
                <a:cs typeface="Inter"/>
                <a:sym typeface="Inter"/>
              </a:rPr>
              <a:t>no Tetris</a:t>
            </a:r>
            <a:endParaRPr lang="en-US" altLang="zh-TW" sz="4000" dirty="0">
              <a:solidFill>
                <a:srgbClr val="4ADE80"/>
              </a:solidFill>
              <a:latin typeface="微軟正黑體" panose="020B0604030504040204" pitchFamily="34" charset="-120"/>
              <a:ea typeface="微軟正黑體" panose="020B0604030504040204" pitchFamily="34" charset="-120"/>
            </a:endParaRPr>
          </a:p>
        </p:txBody>
      </p:sp>
      <p:pic>
        <p:nvPicPr>
          <p:cNvPr id="3" name="圖片 2" descr="一張含有 文字, 螢幕擷取畫面, 多媒體軟體, 軟體 的圖片&#10;&#10;AI 產生的內容可能不正確。">
            <a:extLst>
              <a:ext uri="{FF2B5EF4-FFF2-40B4-BE49-F238E27FC236}">
                <a16:creationId xmlns:a16="http://schemas.microsoft.com/office/drawing/2014/main" id="{7A2AB73C-5F14-DD1F-73D3-B67103C765DE}"/>
              </a:ext>
            </a:extLst>
          </p:cNvPr>
          <p:cNvPicPr>
            <a:picLocks noChangeAspect="1"/>
          </p:cNvPicPr>
          <p:nvPr/>
        </p:nvPicPr>
        <p:blipFill>
          <a:blip r:embed="rId9"/>
          <a:stretch>
            <a:fillRect/>
          </a:stretch>
        </p:blipFill>
        <p:spPr>
          <a:xfrm>
            <a:off x="5769027" y="1598670"/>
            <a:ext cx="4284306" cy="4291922"/>
          </a:xfrm>
          <a:prstGeom prst="rect">
            <a:avLst/>
          </a:prstGeom>
        </p:spPr>
      </p:pic>
    </p:spTree>
    <p:extLst>
      <p:ext uri="{BB962C8B-B14F-4D97-AF65-F5344CB8AC3E}">
        <p14:creationId xmlns:p14="http://schemas.microsoft.com/office/powerpoint/2010/main" val="235408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1005</Words>
  <Application>Microsoft Office PowerPoint</Application>
  <PresentationFormat>寬螢幕</PresentationFormat>
  <Paragraphs>127</Paragraphs>
  <Slides>19</Slides>
  <Notes>13</Notes>
  <HiddenSlides>0</HiddenSlides>
  <MMClips>5</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19</vt:i4>
      </vt:variant>
    </vt:vector>
  </HeadingPairs>
  <TitlesOfParts>
    <vt:vector size="25" baseType="lpstr">
      <vt:lpstr>Arial</vt:lpstr>
      <vt:lpstr>Wingdings</vt:lpstr>
      <vt:lpstr>Urbanist</vt:lpstr>
      <vt:lpstr>微軟正黑體</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黃紹輔</dc:creator>
  <cp:lastModifiedBy>黃紹輔 (111303307)</cp:lastModifiedBy>
  <cp:revision>6</cp:revision>
  <dcterms:modified xsi:type="dcterms:W3CDTF">2025-12-17T18:57:16Z</dcterms:modified>
</cp:coreProperties>
</file>